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969" r:id="rId4"/>
    <p:sldMasterId id="2147483983" r:id="rId5"/>
    <p:sldMasterId id="2147483986" r:id="rId6"/>
  </p:sldMasterIdLst>
  <p:notesMasterIdLst>
    <p:notesMasterId r:id="rId57"/>
  </p:notesMasterIdLst>
  <p:sldIdLst>
    <p:sldId id="332" r:id="rId7"/>
    <p:sldId id="355" r:id="rId8"/>
    <p:sldId id="336" r:id="rId9"/>
    <p:sldId id="337" r:id="rId10"/>
    <p:sldId id="303" r:id="rId11"/>
    <p:sldId id="272" r:id="rId12"/>
    <p:sldId id="315" r:id="rId13"/>
    <p:sldId id="313" r:id="rId14"/>
    <p:sldId id="262" r:id="rId15"/>
    <p:sldId id="372" r:id="rId16"/>
    <p:sldId id="376" r:id="rId17"/>
    <p:sldId id="324" r:id="rId18"/>
    <p:sldId id="316" r:id="rId19"/>
    <p:sldId id="317" r:id="rId20"/>
    <p:sldId id="329" r:id="rId21"/>
    <p:sldId id="319" r:id="rId22"/>
    <p:sldId id="349" r:id="rId23"/>
    <p:sldId id="377" r:id="rId24"/>
    <p:sldId id="378" r:id="rId25"/>
    <p:sldId id="379" r:id="rId26"/>
    <p:sldId id="380" r:id="rId27"/>
    <p:sldId id="382" r:id="rId28"/>
    <p:sldId id="383" r:id="rId29"/>
    <p:sldId id="384" r:id="rId30"/>
    <p:sldId id="385" r:id="rId31"/>
    <p:sldId id="387" r:id="rId32"/>
    <p:sldId id="388" r:id="rId33"/>
    <p:sldId id="389" r:id="rId34"/>
    <p:sldId id="320" r:id="rId35"/>
    <p:sldId id="256" r:id="rId36"/>
    <p:sldId id="321" r:id="rId37"/>
    <p:sldId id="373" r:id="rId38"/>
    <p:sldId id="374" r:id="rId39"/>
    <p:sldId id="314" r:id="rId40"/>
    <p:sldId id="375" r:id="rId41"/>
    <p:sldId id="346" r:id="rId42"/>
    <p:sldId id="360" r:id="rId43"/>
    <p:sldId id="390" r:id="rId44"/>
    <p:sldId id="393" r:id="rId45"/>
    <p:sldId id="391" r:id="rId46"/>
    <p:sldId id="395" r:id="rId47"/>
    <p:sldId id="394" r:id="rId48"/>
    <p:sldId id="396" r:id="rId49"/>
    <p:sldId id="397" r:id="rId50"/>
    <p:sldId id="398" r:id="rId51"/>
    <p:sldId id="399" r:id="rId52"/>
    <p:sldId id="400" r:id="rId53"/>
    <p:sldId id="401" r:id="rId54"/>
    <p:sldId id="402" r:id="rId55"/>
    <p:sldId id="403" r:id="rId5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746"/>
    <a:srgbClr val="20A9B0"/>
    <a:srgbClr val="FFFFFF"/>
    <a:srgbClr val="CCCCFF"/>
    <a:srgbClr val="F64081"/>
    <a:srgbClr val="FFCC99"/>
    <a:srgbClr val="CCFF99"/>
    <a:srgbClr val="FF9999"/>
    <a:srgbClr val="FFCCFF"/>
    <a:srgbClr val="024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54"/>
      </p:cViewPr>
      <p:guideLst>
        <p:guide orient="horz" pos="2480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C466A-BEE1-465C-8B45-A5956C557BA0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1E45D-C88A-4E28-88AF-6B7BE2B1A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22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663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752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779E88-F9CF-46EF-AD4D-47450CCF41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637" y="944834"/>
            <a:ext cx="4968333" cy="4968333"/>
          </a:xfrm>
          <a:custGeom>
            <a:avLst/>
            <a:gdLst>
              <a:gd name="connsiteX0" fmla="*/ 1806860 w 7452500"/>
              <a:gd name="connsiteY0" fmla="*/ 0 h 7452500"/>
              <a:gd name="connsiteX1" fmla="*/ 3726250 w 7452500"/>
              <a:gd name="connsiteY1" fmla="*/ 1919390 h 7452500"/>
              <a:gd name="connsiteX2" fmla="*/ 5645640 w 7452500"/>
              <a:gd name="connsiteY2" fmla="*/ 0 h 7452500"/>
              <a:gd name="connsiteX3" fmla="*/ 7452500 w 7452500"/>
              <a:gd name="connsiteY3" fmla="*/ 1806860 h 7452500"/>
              <a:gd name="connsiteX4" fmla="*/ 5533110 w 7452500"/>
              <a:gd name="connsiteY4" fmla="*/ 3726250 h 7452500"/>
              <a:gd name="connsiteX5" fmla="*/ 7452500 w 7452500"/>
              <a:gd name="connsiteY5" fmla="*/ 5645640 h 7452500"/>
              <a:gd name="connsiteX6" fmla="*/ 5645640 w 7452500"/>
              <a:gd name="connsiteY6" fmla="*/ 7452500 h 7452500"/>
              <a:gd name="connsiteX7" fmla="*/ 3726250 w 7452500"/>
              <a:gd name="connsiteY7" fmla="*/ 5533110 h 7452500"/>
              <a:gd name="connsiteX8" fmla="*/ 1806860 w 7452500"/>
              <a:gd name="connsiteY8" fmla="*/ 7452500 h 7452500"/>
              <a:gd name="connsiteX9" fmla="*/ 0 w 7452500"/>
              <a:gd name="connsiteY9" fmla="*/ 5645640 h 7452500"/>
              <a:gd name="connsiteX10" fmla="*/ 1919390 w 7452500"/>
              <a:gd name="connsiteY10" fmla="*/ 3726250 h 7452500"/>
              <a:gd name="connsiteX11" fmla="*/ 0 w 7452500"/>
              <a:gd name="connsiteY11" fmla="*/ 1806860 h 74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2500" h="7452500">
                <a:moveTo>
                  <a:pt x="1806860" y="0"/>
                </a:moveTo>
                <a:lnTo>
                  <a:pt x="3726250" y="1919390"/>
                </a:lnTo>
                <a:lnTo>
                  <a:pt x="5645640" y="0"/>
                </a:lnTo>
                <a:lnTo>
                  <a:pt x="7452500" y="1806860"/>
                </a:lnTo>
                <a:lnTo>
                  <a:pt x="5533110" y="3726250"/>
                </a:lnTo>
                <a:lnTo>
                  <a:pt x="7452500" y="5645640"/>
                </a:lnTo>
                <a:lnTo>
                  <a:pt x="5645640" y="7452500"/>
                </a:lnTo>
                <a:lnTo>
                  <a:pt x="3726250" y="5533110"/>
                </a:lnTo>
                <a:lnTo>
                  <a:pt x="1806860" y="7452500"/>
                </a:lnTo>
                <a:lnTo>
                  <a:pt x="0" y="5645640"/>
                </a:lnTo>
                <a:lnTo>
                  <a:pt x="1919390" y="3726250"/>
                </a:lnTo>
                <a:lnTo>
                  <a:pt x="0" y="18068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196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D73045-0B82-42B3-AACE-D96E45E3EC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771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5620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pos="25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1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9870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311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1622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21">
            <a:extLst>
              <a:ext uri="{FF2B5EF4-FFF2-40B4-BE49-F238E27FC236}">
                <a16:creationId xmlns:a16="http://schemas.microsoft.com/office/drawing/2014/main" id="{5E2EB29C-531A-426D-8D92-913DE5F35C8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2313" y="181904"/>
            <a:ext cx="6998756" cy="6471290"/>
          </a:xfrm>
          <a:custGeom>
            <a:avLst/>
            <a:gdLst>
              <a:gd name="connsiteX0" fmla="*/ 4043260 w 6998756"/>
              <a:gd name="connsiteY0" fmla="*/ 5264682 h 6471290"/>
              <a:gd name="connsiteX1" fmla="*/ 4031821 w 6998756"/>
              <a:gd name="connsiteY1" fmla="*/ 5270785 h 6471290"/>
              <a:gd name="connsiteX2" fmla="*/ 4032292 w 6998756"/>
              <a:gd name="connsiteY2" fmla="*/ 5276701 h 6471290"/>
              <a:gd name="connsiteX3" fmla="*/ 4034244 w 6998756"/>
              <a:gd name="connsiteY3" fmla="*/ 5274954 h 6471290"/>
              <a:gd name="connsiteX4" fmla="*/ 4177955 w 6998756"/>
              <a:gd name="connsiteY4" fmla="*/ 5062815 h 6471290"/>
              <a:gd name="connsiteX5" fmla="*/ 4151119 w 6998756"/>
              <a:gd name="connsiteY5" fmla="*/ 5091007 h 6471290"/>
              <a:gd name="connsiteX6" fmla="*/ 4049761 w 6998756"/>
              <a:gd name="connsiteY6" fmla="*/ 5170256 h 6471290"/>
              <a:gd name="connsiteX7" fmla="*/ 4024029 w 6998756"/>
              <a:gd name="connsiteY7" fmla="*/ 5177366 h 6471290"/>
              <a:gd name="connsiteX8" fmla="*/ 4022926 w 6998756"/>
              <a:gd name="connsiteY8" fmla="*/ 5198446 h 6471290"/>
              <a:gd name="connsiteX9" fmla="*/ 4060897 w 6998756"/>
              <a:gd name="connsiteY9" fmla="*/ 5230028 h 6471290"/>
              <a:gd name="connsiteX10" fmla="*/ 4066183 w 6998756"/>
              <a:gd name="connsiteY10" fmla="*/ 5238570 h 6471290"/>
              <a:gd name="connsiteX11" fmla="*/ 4079684 w 6998756"/>
              <a:gd name="connsiteY11" fmla="*/ 5223190 h 6471290"/>
              <a:gd name="connsiteX12" fmla="*/ 4095970 w 6998756"/>
              <a:gd name="connsiteY12" fmla="*/ 5187245 h 6471290"/>
              <a:gd name="connsiteX13" fmla="*/ 4182101 w 6998756"/>
              <a:gd name="connsiteY13" fmla="*/ 5109429 h 6471290"/>
              <a:gd name="connsiteX14" fmla="*/ 4237020 w 6998756"/>
              <a:gd name="connsiteY14" fmla="*/ 5063016 h 6471290"/>
              <a:gd name="connsiteX15" fmla="*/ 4212822 w 6998756"/>
              <a:gd name="connsiteY15" fmla="*/ 5065367 h 6471290"/>
              <a:gd name="connsiteX16" fmla="*/ 4177955 w 6998756"/>
              <a:gd name="connsiteY16" fmla="*/ 5062815 h 6471290"/>
              <a:gd name="connsiteX17" fmla="*/ 5215197 w 6998756"/>
              <a:gd name="connsiteY17" fmla="*/ 4051921 h 6471290"/>
              <a:gd name="connsiteX18" fmla="*/ 5209287 w 6998756"/>
              <a:gd name="connsiteY18" fmla="*/ 4054961 h 6471290"/>
              <a:gd name="connsiteX19" fmla="*/ 5077055 w 6998756"/>
              <a:gd name="connsiteY19" fmla="*/ 4196673 h 6471290"/>
              <a:gd name="connsiteX20" fmla="*/ 5001206 w 6998756"/>
              <a:gd name="connsiteY20" fmla="*/ 4273031 h 6471290"/>
              <a:gd name="connsiteX21" fmla="*/ 4886981 w 6998756"/>
              <a:gd name="connsiteY21" fmla="*/ 4355836 h 6471290"/>
              <a:gd name="connsiteX22" fmla="*/ 4737493 w 6998756"/>
              <a:gd name="connsiteY22" fmla="*/ 4466390 h 6471290"/>
              <a:gd name="connsiteX23" fmla="*/ 4675172 w 6998756"/>
              <a:gd name="connsiteY23" fmla="*/ 4526545 h 6471290"/>
              <a:gd name="connsiteX24" fmla="*/ 4419003 w 6998756"/>
              <a:gd name="connsiteY24" fmla="*/ 4737211 h 6471290"/>
              <a:gd name="connsiteX25" fmla="*/ 4405257 w 6998756"/>
              <a:gd name="connsiteY25" fmla="*/ 4757629 h 6471290"/>
              <a:gd name="connsiteX26" fmla="*/ 4375773 w 6998756"/>
              <a:gd name="connsiteY26" fmla="*/ 4836413 h 6471290"/>
              <a:gd name="connsiteX27" fmla="*/ 4253140 w 6998756"/>
              <a:gd name="connsiteY27" fmla="*/ 4999107 h 6471290"/>
              <a:gd name="connsiteX28" fmla="*/ 4258591 w 6998756"/>
              <a:gd name="connsiteY28" fmla="*/ 5043850 h 6471290"/>
              <a:gd name="connsiteX29" fmla="*/ 4255556 w 6998756"/>
              <a:gd name="connsiteY29" fmla="*/ 5047350 h 6471290"/>
              <a:gd name="connsiteX30" fmla="*/ 4264823 w 6998756"/>
              <a:gd name="connsiteY30" fmla="*/ 5039519 h 6471290"/>
              <a:gd name="connsiteX31" fmla="*/ 4376726 w 6998756"/>
              <a:gd name="connsiteY31" fmla="*/ 4911330 h 6471290"/>
              <a:gd name="connsiteX32" fmla="*/ 4495294 w 6998756"/>
              <a:gd name="connsiteY32" fmla="*/ 4847795 h 6471290"/>
              <a:gd name="connsiteX33" fmla="*/ 4572211 w 6998756"/>
              <a:gd name="connsiteY33" fmla="*/ 4710384 h 6471290"/>
              <a:gd name="connsiteX34" fmla="*/ 4769783 w 6998756"/>
              <a:gd name="connsiteY34" fmla="*/ 4525049 h 6471290"/>
              <a:gd name="connsiteX35" fmla="*/ 4934059 w 6998756"/>
              <a:gd name="connsiteY35" fmla="*/ 4328278 h 6471290"/>
              <a:gd name="connsiteX36" fmla="*/ 4982961 w 6998756"/>
              <a:gd name="connsiteY36" fmla="*/ 4337626 h 6471290"/>
              <a:gd name="connsiteX37" fmla="*/ 5112069 w 6998756"/>
              <a:gd name="connsiteY37" fmla="*/ 4191493 h 6471290"/>
              <a:gd name="connsiteX38" fmla="*/ 1421611 w 6998756"/>
              <a:gd name="connsiteY38" fmla="*/ 2211251 h 6471290"/>
              <a:gd name="connsiteX39" fmla="*/ 1365366 w 6998756"/>
              <a:gd name="connsiteY39" fmla="*/ 2295734 h 6471290"/>
              <a:gd name="connsiteX40" fmla="*/ 1342943 w 6998756"/>
              <a:gd name="connsiteY40" fmla="*/ 2329145 h 6471290"/>
              <a:gd name="connsiteX41" fmla="*/ 1346081 w 6998756"/>
              <a:gd name="connsiteY41" fmla="*/ 2326178 h 6471290"/>
              <a:gd name="connsiteX42" fmla="*/ 1416062 w 6998756"/>
              <a:gd name="connsiteY42" fmla="*/ 2254923 h 6471290"/>
              <a:gd name="connsiteX43" fmla="*/ 1424962 w 6998756"/>
              <a:gd name="connsiteY43" fmla="*/ 2226134 h 6471290"/>
              <a:gd name="connsiteX44" fmla="*/ 1507160 w 6998756"/>
              <a:gd name="connsiteY44" fmla="*/ 2090249 h 6471290"/>
              <a:gd name="connsiteX45" fmla="*/ 1456732 w 6998756"/>
              <a:gd name="connsiteY45" fmla="*/ 2158498 h 6471290"/>
              <a:gd name="connsiteX46" fmla="*/ 1438688 w 6998756"/>
              <a:gd name="connsiteY46" fmla="*/ 2185602 h 6471290"/>
              <a:gd name="connsiteX47" fmla="*/ 1453739 w 6998756"/>
              <a:gd name="connsiteY47" fmla="*/ 2174973 h 6471290"/>
              <a:gd name="connsiteX48" fmla="*/ 1497217 w 6998756"/>
              <a:gd name="connsiteY48" fmla="*/ 2133545 h 6471290"/>
              <a:gd name="connsiteX49" fmla="*/ 1506065 w 6998756"/>
              <a:gd name="connsiteY49" fmla="*/ 2103875 h 6471290"/>
              <a:gd name="connsiteX50" fmla="*/ 2705909 w 6998756"/>
              <a:gd name="connsiteY50" fmla="*/ 892212 h 6471290"/>
              <a:gd name="connsiteX51" fmla="*/ 2531391 w 6998756"/>
              <a:gd name="connsiteY51" fmla="*/ 1067958 h 6471290"/>
              <a:gd name="connsiteX52" fmla="*/ 2527236 w 6998756"/>
              <a:gd name="connsiteY52" fmla="*/ 1071711 h 6471290"/>
              <a:gd name="connsiteX53" fmla="*/ 2540897 w 6998756"/>
              <a:gd name="connsiteY53" fmla="*/ 1082319 h 6471290"/>
              <a:gd name="connsiteX54" fmla="*/ 2608179 w 6998756"/>
              <a:gd name="connsiteY54" fmla="*/ 1057301 h 6471290"/>
              <a:gd name="connsiteX55" fmla="*/ 2608400 w 6998756"/>
              <a:gd name="connsiteY55" fmla="*/ 1053087 h 6471290"/>
              <a:gd name="connsiteX56" fmla="*/ 2661800 w 6998756"/>
              <a:gd name="connsiteY56" fmla="*/ 970335 h 6471290"/>
              <a:gd name="connsiteX57" fmla="*/ 2701077 w 6998756"/>
              <a:gd name="connsiteY57" fmla="*/ 926778 h 6471290"/>
              <a:gd name="connsiteX58" fmla="*/ 2690340 w 6998756"/>
              <a:gd name="connsiteY58" fmla="*/ 932395 h 6471290"/>
              <a:gd name="connsiteX59" fmla="*/ 2681987 w 6998756"/>
              <a:gd name="connsiteY59" fmla="*/ 941132 h 6471290"/>
              <a:gd name="connsiteX60" fmla="*/ 2692947 w 6998756"/>
              <a:gd name="connsiteY60" fmla="*/ 909186 h 6471290"/>
              <a:gd name="connsiteX61" fmla="*/ 2705909 w 6998756"/>
              <a:gd name="connsiteY61" fmla="*/ 892212 h 6471290"/>
              <a:gd name="connsiteX62" fmla="*/ 4540121 w 6998756"/>
              <a:gd name="connsiteY62" fmla="*/ 0 h 6471290"/>
              <a:gd name="connsiteX63" fmla="*/ 4614250 w 6998756"/>
              <a:gd name="connsiteY63" fmla="*/ 118030 h 6471290"/>
              <a:gd name="connsiteX64" fmla="*/ 4522491 w 6998756"/>
              <a:gd name="connsiteY64" fmla="*/ 417627 h 6471290"/>
              <a:gd name="connsiteX65" fmla="*/ 4470146 w 6998756"/>
              <a:gd name="connsiteY65" fmla="*/ 448710 h 6471290"/>
              <a:gd name="connsiteX66" fmla="*/ 4460369 w 6998756"/>
              <a:gd name="connsiteY66" fmla="*/ 393237 h 6471290"/>
              <a:gd name="connsiteX67" fmla="*/ 4471888 w 6998756"/>
              <a:gd name="connsiteY67" fmla="*/ 334651 h 6471290"/>
              <a:gd name="connsiteX68" fmla="*/ 4346608 w 6998756"/>
              <a:gd name="connsiteY68" fmla="*/ 547938 h 6471290"/>
              <a:gd name="connsiteX69" fmla="*/ 4409589 w 6998756"/>
              <a:gd name="connsiteY69" fmla="*/ 475135 h 6471290"/>
              <a:gd name="connsiteX70" fmla="*/ 4439977 w 6998756"/>
              <a:gd name="connsiteY70" fmla="*/ 459814 h 6471290"/>
              <a:gd name="connsiteX71" fmla="*/ 4472154 w 6998756"/>
              <a:gd name="connsiteY71" fmla="*/ 491091 h 6471290"/>
              <a:gd name="connsiteX72" fmla="*/ 4449975 w 6998756"/>
              <a:gd name="connsiteY72" fmla="*/ 511071 h 6471290"/>
              <a:gd name="connsiteX73" fmla="*/ 4431129 w 6998756"/>
              <a:gd name="connsiteY73" fmla="*/ 548132 h 6471290"/>
              <a:gd name="connsiteX74" fmla="*/ 4430269 w 6998756"/>
              <a:gd name="connsiteY74" fmla="*/ 645326 h 6471290"/>
              <a:gd name="connsiteX75" fmla="*/ 4395666 w 6998756"/>
              <a:gd name="connsiteY75" fmla="*/ 660427 h 6471290"/>
              <a:gd name="connsiteX76" fmla="*/ 4373488 w 6998756"/>
              <a:gd name="connsiteY76" fmla="*/ 680406 h 6471290"/>
              <a:gd name="connsiteX77" fmla="*/ 4414559 w 6998756"/>
              <a:gd name="connsiteY77" fmla="*/ 784020 h 6471290"/>
              <a:gd name="connsiteX78" fmla="*/ 4422767 w 6998756"/>
              <a:gd name="connsiteY78" fmla="*/ 788678 h 6471290"/>
              <a:gd name="connsiteX79" fmla="*/ 4429411 w 6998756"/>
              <a:gd name="connsiteY79" fmla="*/ 742520 h 6471290"/>
              <a:gd name="connsiteX80" fmla="*/ 4451809 w 6998756"/>
              <a:gd name="connsiteY80" fmla="*/ 718327 h 6471290"/>
              <a:gd name="connsiteX81" fmla="*/ 4467567 w 6998756"/>
              <a:gd name="connsiteY81" fmla="*/ 740289 h 6471290"/>
              <a:gd name="connsiteX82" fmla="*/ 4442321 w 6998756"/>
              <a:gd name="connsiteY82" fmla="*/ 899623 h 6471290"/>
              <a:gd name="connsiteX83" fmla="*/ 4556766 w 6998756"/>
              <a:gd name="connsiteY83" fmla="*/ 812602 h 6471290"/>
              <a:gd name="connsiteX84" fmla="*/ 4566521 w 6998756"/>
              <a:gd name="connsiteY84" fmla="*/ 787747 h 6471290"/>
              <a:gd name="connsiteX85" fmla="*/ 4618624 w 6998756"/>
              <a:gd name="connsiteY85" fmla="*/ 680552 h 6471290"/>
              <a:gd name="connsiteX86" fmla="*/ 4803157 w 6998756"/>
              <a:gd name="connsiteY86" fmla="*/ 546465 h 6471290"/>
              <a:gd name="connsiteX87" fmla="*/ 4865500 w 6998756"/>
              <a:gd name="connsiteY87" fmla="*/ 566639 h 6471290"/>
              <a:gd name="connsiteX88" fmla="*/ 4903482 w 6998756"/>
              <a:gd name="connsiteY88" fmla="*/ 729279 h 6471290"/>
              <a:gd name="connsiteX89" fmla="*/ 4937665 w 6998756"/>
              <a:gd name="connsiteY89" fmla="*/ 802942 h 6471290"/>
              <a:gd name="connsiteX90" fmla="*/ 4940801 w 6998756"/>
              <a:gd name="connsiteY90" fmla="*/ 904573 h 6471290"/>
              <a:gd name="connsiteX91" fmla="*/ 4928178 w 6998756"/>
              <a:gd name="connsiteY91" fmla="*/ 984237 h 6471290"/>
              <a:gd name="connsiteX92" fmla="*/ 5017798 w 6998756"/>
              <a:gd name="connsiteY92" fmla="*/ 967790 h 6471290"/>
              <a:gd name="connsiteX93" fmla="*/ 5223627 w 6998756"/>
              <a:gd name="connsiteY93" fmla="*/ 830590 h 6471290"/>
              <a:gd name="connsiteX94" fmla="*/ 5273324 w 6998756"/>
              <a:gd name="connsiteY94" fmla="*/ 850102 h 6471290"/>
              <a:gd name="connsiteX95" fmla="*/ 5288860 w 6998756"/>
              <a:gd name="connsiteY95" fmla="*/ 876281 h 6471290"/>
              <a:gd name="connsiteX96" fmla="*/ 5291114 w 6998756"/>
              <a:gd name="connsiteY96" fmla="*/ 994777 h 6471290"/>
              <a:gd name="connsiteX97" fmla="*/ 5099915 w 6998756"/>
              <a:gd name="connsiteY97" fmla="*/ 1094692 h 6471290"/>
              <a:gd name="connsiteX98" fmla="*/ 5072638 w 6998756"/>
              <a:gd name="connsiteY98" fmla="*/ 1131316 h 6471290"/>
              <a:gd name="connsiteX99" fmla="*/ 4999438 w 6998756"/>
              <a:gd name="connsiteY99" fmla="*/ 1157078 h 6471290"/>
              <a:gd name="connsiteX100" fmla="*/ 4965718 w 6998756"/>
              <a:gd name="connsiteY100" fmla="*/ 1155314 h 6471290"/>
              <a:gd name="connsiteX101" fmla="*/ 4968387 w 6998756"/>
              <a:gd name="connsiteY101" fmla="*/ 1185048 h 6471290"/>
              <a:gd name="connsiteX102" fmla="*/ 4962187 w 6998756"/>
              <a:gd name="connsiteY102" fmla="*/ 1222775 h 6471290"/>
              <a:gd name="connsiteX103" fmla="*/ 4968630 w 6998756"/>
              <a:gd name="connsiteY103" fmla="*/ 1261160 h 6471290"/>
              <a:gd name="connsiteX104" fmla="*/ 4897659 w 6998756"/>
              <a:gd name="connsiteY104" fmla="*/ 1325090 h 6471290"/>
              <a:gd name="connsiteX105" fmla="*/ 4890576 w 6998756"/>
              <a:gd name="connsiteY105" fmla="*/ 1379681 h 6471290"/>
              <a:gd name="connsiteX106" fmla="*/ 4970001 w 6998756"/>
              <a:gd name="connsiteY106" fmla="*/ 1396521 h 6471290"/>
              <a:gd name="connsiteX107" fmla="*/ 5066042 w 6998756"/>
              <a:gd name="connsiteY107" fmla="*/ 1338131 h 6471290"/>
              <a:gd name="connsiteX108" fmla="*/ 5203548 w 6998756"/>
              <a:gd name="connsiteY108" fmla="*/ 1214266 h 6471290"/>
              <a:gd name="connsiteX109" fmla="*/ 5384308 w 6998756"/>
              <a:gd name="connsiteY109" fmla="*/ 1071528 h 6471290"/>
              <a:gd name="connsiteX110" fmla="*/ 5422686 w 6998756"/>
              <a:gd name="connsiteY110" fmla="*/ 1065079 h 6471290"/>
              <a:gd name="connsiteX111" fmla="*/ 5458392 w 6998756"/>
              <a:gd name="connsiteY111" fmla="*/ 1028897 h 6471290"/>
              <a:gd name="connsiteX112" fmla="*/ 5476575 w 6998756"/>
              <a:gd name="connsiteY112" fmla="*/ 1004483 h 6471290"/>
              <a:gd name="connsiteX113" fmla="*/ 5665325 w 6998756"/>
              <a:gd name="connsiteY113" fmla="*/ 870617 h 6471290"/>
              <a:gd name="connsiteX114" fmla="*/ 5929480 w 6998756"/>
              <a:gd name="connsiteY114" fmla="*/ 668826 h 6471290"/>
              <a:gd name="connsiteX115" fmla="*/ 5977391 w 6998756"/>
              <a:gd name="connsiteY115" fmla="*/ 641737 h 6471290"/>
              <a:gd name="connsiteX116" fmla="*/ 6012458 w 6998756"/>
              <a:gd name="connsiteY116" fmla="*/ 698534 h 6471290"/>
              <a:gd name="connsiteX117" fmla="*/ 6022477 w 6998756"/>
              <a:gd name="connsiteY117" fmla="*/ 830120 h 6471290"/>
              <a:gd name="connsiteX118" fmla="*/ 5954177 w 6998756"/>
              <a:gd name="connsiteY118" fmla="*/ 923784 h 6471290"/>
              <a:gd name="connsiteX119" fmla="*/ 5919354 w 6998756"/>
              <a:gd name="connsiteY119" fmla="*/ 943099 h 6471290"/>
              <a:gd name="connsiteX120" fmla="*/ 5827969 w 6998756"/>
              <a:gd name="connsiteY120" fmla="*/ 993278 h 6471290"/>
              <a:gd name="connsiteX121" fmla="*/ 5820886 w 6998756"/>
              <a:gd name="connsiteY121" fmla="*/ 1047868 h 6471290"/>
              <a:gd name="connsiteX122" fmla="*/ 5823556 w 6998756"/>
              <a:gd name="connsiteY122" fmla="*/ 1077603 h 6471290"/>
              <a:gd name="connsiteX123" fmla="*/ 5790056 w 6998756"/>
              <a:gd name="connsiteY123" fmla="*/ 1071622 h 6471290"/>
              <a:gd name="connsiteX124" fmla="*/ 5725727 w 6998756"/>
              <a:gd name="connsiteY124" fmla="*/ 1089395 h 6471290"/>
              <a:gd name="connsiteX125" fmla="*/ 5575820 w 6998756"/>
              <a:gd name="connsiteY125" fmla="*/ 1288707 h 6471290"/>
              <a:gd name="connsiteX126" fmla="*/ 5520164 w 6998756"/>
              <a:gd name="connsiteY126" fmla="*/ 1383033 h 6471290"/>
              <a:gd name="connsiteX127" fmla="*/ 5527489 w 6998756"/>
              <a:gd name="connsiteY127" fmla="*/ 1404557 h 6471290"/>
              <a:gd name="connsiteX128" fmla="*/ 5577629 w 6998756"/>
              <a:gd name="connsiteY128" fmla="*/ 1415637 h 6471290"/>
              <a:gd name="connsiteX129" fmla="*/ 5600251 w 6998756"/>
              <a:gd name="connsiteY129" fmla="*/ 1387225 h 6471290"/>
              <a:gd name="connsiteX130" fmla="*/ 5628408 w 6998756"/>
              <a:gd name="connsiteY130" fmla="*/ 1333739 h 6471290"/>
              <a:gd name="connsiteX131" fmla="*/ 5808728 w 6998756"/>
              <a:gd name="connsiteY131" fmla="*/ 1199431 h 6471290"/>
              <a:gd name="connsiteX132" fmla="*/ 5855534 w 6998756"/>
              <a:gd name="connsiteY132" fmla="*/ 1193424 h 6471290"/>
              <a:gd name="connsiteX133" fmla="*/ 5932730 w 6998756"/>
              <a:gd name="connsiteY133" fmla="*/ 1172099 h 6471290"/>
              <a:gd name="connsiteX134" fmla="*/ 6029455 w 6998756"/>
              <a:gd name="connsiteY134" fmla="*/ 1181389 h 6471290"/>
              <a:gd name="connsiteX135" fmla="*/ 6058961 w 6998756"/>
              <a:gd name="connsiteY135" fmla="*/ 1182933 h 6471290"/>
              <a:gd name="connsiteX136" fmla="*/ 6186713 w 6998756"/>
              <a:gd name="connsiteY136" fmla="*/ 1083924 h 6471290"/>
              <a:gd name="connsiteX137" fmla="*/ 6438885 w 6998756"/>
              <a:gd name="connsiteY137" fmla="*/ 868823 h 6471290"/>
              <a:gd name="connsiteX138" fmla="*/ 6623641 w 6998756"/>
              <a:gd name="connsiteY138" fmla="*/ 730519 h 6471290"/>
              <a:gd name="connsiteX139" fmla="*/ 6660010 w 6998756"/>
              <a:gd name="connsiteY139" fmla="*/ 681689 h 6471290"/>
              <a:gd name="connsiteX140" fmla="*/ 6725441 w 6998756"/>
              <a:gd name="connsiteY140" fmla="*/ 642837 h 6471290"/>
              <a:gd name="connsiteX141" fmla="*/ 6751613 w 6998756"/>
              <a:gd name="connsiteY141" fmla="*/ 627295 h 6471290"/>
              <a:gd name="connsiteX142" fmla="*/ 6811706 w 6998756"/>
              <a:gd name="connsiteY142" fmla="*/ 528973 h 6471290"/>
              <a:gd name="connsiteX143" fmla="*/ 6877801 w 6998756"/>
              <a:gd name="connsiteY143" fmla="*/ 477473 h 6471290"/>
              <a:gd name="connsiteX144" fmla="*/ 6939481 w 6998756"/>
              <a:gd name="connsiteY144" fmla="*/ 510294 h 6471290"/>
              <a:gd name="connsiteX145" fmla="*/ 6950581 w 6998756"/>
              <a:gd name="connsiteY145" fmla="*/ 540469 h 6471290"/>
              <a:gd name="connsiteX146" fmla="*/ 6983000 w 6998756"/>
              <a:gd name="connsiteY146" fmla="*/ 647858 h 6471290"/>
              <a:gd name="connsiteX147" fmla="*/ 6803806 w 6998756"/>
              <a:gd name="connsiteY147" fmla="*/ 841415 h 6471290"/>
              <a:gd name="connsiteX148" fmla="*/ 6750800 w 6998756"/>
              <a:gd name="connsiteY148" fmla="*/ 885146 h 6471290"/>
              <a:gd name="connsiteX149" fmla="*/ 6556314 w 6998756"/>
              <a:gd name="connsiteY149" fmla="*/ 1128634 h 6471290"/>
              <a:gd name="connsiteX150" fmla="*/ 6498231 w 6998756"/>
              <a:gd name="connsiteY150" fmla="*/ 1269339 h 6471290"/>
              <a:gd name="connsiteX151" fmla="*/ 6469852 w 6998756"/>
              <a:gd name="connsiteY151" fmla="*/ 1327041 h 6471290"/>
              <a:gd name="connsiteX152" fmla="*/ 6464533 w 6998756"/>
              <a:gd name="connsiteY152" fmla="*/ 1347902 h 6471290"/>
              <a:gd name="connsiteX153" fmla="*/ 6485609 w 6998756"/>
              <a:gd name="connsiteY153" fmla="*/ 1349005 h 6471290"/>
              <a:gd name="connsiteX154" fmla="*/ 6644411 w 6998756"/>
              <a:gd name="connsiteY154" fmla="*/ 1222027 h 6471290"/>
              <a:gd name="connsiteX155" fmla="*/ 6838236 w 6998756"/>
              <a:gd name="connsiteY155" fmla="*/ 991187 h 6471290"/>
              <a:gd name="connsiteX156" fmla="*/ 6847327 w 6998756"/>
              <a:gd name="connsiteY156" fmla="*/ 978980 h 6471290"/>
              <a:gd name="connsiteX157" fmla="*/ 6916313 w 6998756"/>
              <a:gd name="connsiteY157" fmla="*/ 952996 h 6471290"/>
              <a:gd name="connsiteX158" fmla="*/ 6916557 w 6998756"/>
              <a:gd name="connsiteY158" fmla="*/ 1029108 h 6471290"/>
              <a:gd name="connsiteX159" fmla="*/ 6852471 w 6998756"/>
              <a:gd name="connsiteY159" fmla="*/ 1122993 h 6471290"/>
              <a:gd name="connsiteX160" fmla="*/ 6693469 w 6998756"/>
              <a:gd name="connsiteY160" fmla="*/ 1334515 h 6471290"/>
              <a:gd name="connsiteX161" fmla="*/ 6685063 w 6998756"/>
              <a:gd name="connsiteY161" fmla="*/ 1414403 h 6471290"/>
              <a:gd name="connsiteX162" fmla="*/ 6719467 w 6998756"/>
              <a:gd name="connsiteY162" fmla="*/ 1483848 h 6471290"/>
              <a:gd name="connsiteX163" fmla="*/ 6725030 w 6998756"/>
              <a:gd name="connsiteY163" fmla="*/ 1539101 h 6471290"/>
              <a:gd name="connsiteX164" fmla="*/ 6686430 w 6998756"/>
              <a:gd name="connsiteY164" fmla="*/ 1549764 h 6471290"/>
              <a:gd name="connsiteX165" fmla="*/ 6648717 w 6998756"/>
              <a:gd name="connsiteY165" fmla="*/ 1543562 h 6471290"/>
              <a:gd name="connsiteX166" fmla="*/ 6656706 w 6998756"/>
              <a:gd name="connsiteY166" fmla="*/ 1552435 h 6471290"/>
              <a:gd name="connsiteX167" fmla="*/ 6642098 w 6998756"/>
              <a:gd name="connsiteY167" fmla="*/ 1670048 h 6471290"/>
              <a:gd name="connsiteX168" fmla="*/ 6577326 w 6998756"/>
              <a:gd name="connsiteY168" fmla="*/ 1696254 h 6471290"/>
              <a:gd name="connsiteX169" fmla="*/ 6544095 w 6998756"/>
              <a:gd name="connsiteY169" fmla="*/ 1846714 h 6471290"/>
              <a:gd name="connsiteX170" fmla="*/ 6537011 w 6998756"/>
              <a:gd name="connsiteY170" fmla="*/ 1901303 h 6471290"/>
              <a:gd name="connsiteX171" fmla="*/ 6555879 w 6998756"/>
              <a:gd name="connsiteY171" fmla="*/ 1944567 h 6471290"/>
              <a:gd name="connsiteX172" fmla="*/ 6623078 w 6998756"/>
              <a:gd name="connsiteY172" fmla="*/ 1871985 h 6471290"/>
              <a:gd name="connsiteX173" fmla="*/ 6634154 w 6998756"/>
              <a:gd name="connsiteY173" fmla="*/ 1821831 h 6471290"/>
              <a:gd name="connsiteX174" fmla="*/ 6641457 w 6998756"/>
              <a:gd name="connsiteY174" fmla="*/ 1763026 h 6471290"/>
              <a:gd name="connsiteX175" fmla="*/ 6642561 w 6998756"/>
              <a:gd name="connsiteY175" fmla="*/ 1741943 h 6471290"/>
              <a:gd name="connsiteX176" fmla="*/ 6730196 w 6998756"/>
              <a:gd name="connsiteY176" fmla="*/ 1763441 h 6471290"/>
              <a:gd name="connsiteX177" fmla="*/ 6728210 w 6998756"/>
              <a:gd name="connsiteY177" fmla="*/ 1801388 h 6471290"/>
              <a:gd name="connsiteX178" fmla="*/ 6701837 w 6998756"/>
              <a:gd name="connsiteY178" fmla="*/ 1901474 h 6471290"/>
              <a:gd name="connsiteX179" fmla="*/ 6696741 w 6998756"/>
              <a:gd name="connsiteY179" fmla="*/ 1918119 h 6471290"/>
              <a:gd name="connsiteX180" fmla="*/ 6589424 w 6998756"/>
              <a:gd name="connsiteY180" fmla="*/ 2111206 h 6471290"/>
              <a:gd name="connsiteX181" fmla="*/ 6557714 w 6998756"/>
              <a:gd name="connsiteY181" fmla="*/ 2151823 h 6471290"/>
              <a:gd name="connsiteX182" fmla="*/ 6467011 w 6998756"/>
              <a:gd name="connsiteY182" fmla="*/ 2269684 h 6471290"/>
              <a:gd name="connsiteX183" fmla="*/ 6448386 w 6998756"/>
              <a:gd name="connsiteY183" fmla="*/ 2302532 h 6471290"/>
              <a:gd name="connsiteX184" fmla="*/ 6410695 w 6998756"/>
              <a:gd name="connsiteY184" fmla="*/ 2376658 h 6471290"/>
              <a:gd name="connsiteX185" fmla="*/ 6456420 w 6998756"/>
              <a:gd name="connsiteY185" fmla="*/ 2472061 h 6471290"/>
              <a:gd name="connsiteX186" fmla="*/ 6466440 w 6998756"/>
              <a:gd name="connsiteY186" fmla="*/ 2603647 h 6471290"/>
              <a:gd name="connsiteX187" fmla="*/ 6189907 w 6998756"/>
              <a:gd name="connsiteY187" fmla="*/ 2961216 h 6471290"/>
              <a:gd name="connsiteX188" fmla="*/ 6082567 w 6998756"/>
              <a:gd name="connsiteY188" fmla="*/ 3073977 h 6471290"/>
              <a:gd name="connsiteX189" fmla="*/ 5977654 w 6998756"/>
              <a:gd name="connsiteY189" fmla="*/ 3140358 h 6471290"/>
              <a:gd name="connsiteX190" fmla="*/ 5941728 w 6998756"/>
              <a:gd name="connsiteY190" fmla="*/ 3180757 h 6471290"/>
              <a:gd name="connsiteX191" fmla="*/ 5812234 w 6998756"/>
              <a:gd name="connsiteY191" fmla="*/ 3393823 h 6471290"/>
              <a:gd name="connsiteX192" fmla="*/ 5904080 w 6998756"/>
              <a:gd name="connsiteY192" fmla="*/ 3415541 h 6471290"/>
              <a:gd name="connsiteX193" fmla="*/ 5942679 w 6998756"/>
              <a:gd name="connsiteY193" fmla="*/ 3404878 h 6471290"/>
              <a:gd name="connsiteX194" fmla="*/ 6049112 w 6998756"/>
              <a:gd name="connsiteY194" fmla="*/ 3228653 h 6471290"/>
              <a:gd name="connsiteX195" fmla="*/ 6159785 w 6998756"/>
              <a:gd name="connsiteY195" fmla="*/ 3132978 h 6471290"/>
              <a:gd name="connsiteX196" fmla="*/ 6213234 w 6998756"/>
              <a:gd name="connsiteY196" fmla="*/ 3080816 h 6471290"/>
              <a:gd name="connsiteX197" fmla="*/ 6370445 w 6998756"/>
              <a:gd name="connsiteY197" fmla="*/ 2822695 h 6471290"/>
              <a:gd name="connsiteX198" fmla="*/ 6432104 w 6998756"/>
              <a:gd name="connsiteY198" fmla="*/ 2775188 h 6471290"/>
              <a:gd name="connsiteX199" fmla="*/ 6407522 w 6998756"/>
              <a:gd name="connsiteY199" fmla="*/ 2921874 h 6471290"/>
              <a:gd name="connsiteX200" fmla="*/ 6329489 w 6998756"/>
              <a:gd name="connsiteY200" fmla="*/ 3120722 h 6471290"/>
              <a:gd name="connsiteX201" fmla="*/ 6243225 w 6998756"/>
              <a:gd name="connsiteY201" fmla="*/ 3234583 h 6471290"/>
              <a:gd name="connsiteX202" fmla="*/ 6099959 w 6998756"/>
              <a:gd name="connsiteY202" fmla="*/ 3387741 h 6471290"/>
              <a:gd name="connsiteX203" fmla="*/ 6081996 w 6998756"/>
              <a:gd name="connsiteY203" fmla="*/ 3407941 h 6471290"/>
              <a:gd name="connsiteX204" fmla="*/ 5992399 w 6998756"/>
              <a:gd name="connsiteY204" fmla="*/ 3504717 h 6471290"/>
              <a:gd name="connsiteX205" fmla="*/ 5885943 w 6998756"/>
              <a:gd name="connsiteY205" fmla="*/ 3600612 h 6471290"/>
              <a:gd name="connsiteX206" fmla="*/ 5880626 w 6998756"/>
              <a:gd name="connsiteY206" fmla="*/ 3621474 h 6471290"/>
              <a:gd name="connsiteX207" fmla="*/ 5845802 w 6998756"/>
              <a:gd name="connsiteY207" fmla="*/ 3640788 h 6471290"/>
              <a:gd name="connsiteX208" fmla="*/ 5791004 w 6998756"/>
              <a:gd name="connsiteY208" fmla="*/ 3637920 h 6471290"/>
              <a:gd name="connsiteX209" fmla="*/ 5698297 w 6998756"/>
              <a:gd name="connsiteY209" fmla="*/ 3713397 h 6471290"/>
              <a:gd name="connsiteX210" fmla="*/ 5683886 w 6998756"/>
              <a:gd name="connsiteY210" fmla="*/ 3746465 h 6471290"/>
              <a:gd name="connsiteX211" fmla="*/ 5642861 w 6998756"/>
              <a:gd name="connsiteY211" fmla="*/ 3803509 h 6471290"/>
              <a:gd name="connsiteX212" fmla="*/ 5585639 w 6998756"/>
              <a:gd name="connsiteY212" fmla="*/ 3847018 h 6471290"/>
              <a:gd name="connsiteX213" fmla="*/ 5581668 w 6998756"/>
              <a:gd name="connsiteY213" fmla="*/ 3922911 h 6471290"/>
              <a:gd name="connsiteX214" fmla="*/ 5567258 w 6998756"/>
              <a:gd name="connsiteY214" fmla="*/ 3955979 h 6471290"/>
              <a:gd name="connsiteX215" fmla="*/ 5496065 w 6998756"/>
              <a:gd name="connsiteY215" fmla="*/ 4024123 h 6471290"/>
              <a:gd name="connsiteX216" fmla="*/ 5462345 w 6998756"/>
              <a:gd name="connsiteY216" fmla="*/ 4022359 h 6471290"/>
              <a:gd name="connsiteX217" fmla="*/ 5372922 w 6998756"/>
              <a:gd name="connsiteY217" fmla="*/ 3954263 h 6471290"/>
              <a:gd name="connsiteX218" fmla="*/ 5366641 w 6998756"/>
              <a:gd name="connsiteY218" fmla="*/ 3949724 h 6471290"/>
              <a:gd name="connsiteX219" fmla="*/ 5317779 w 6998756"/>
              <a:gd name="connsiteY219" fmla="*/ 3990916 h 6471290"/>
              <a:gd name="connsiteX220" fmla="*/ 5038128 w 6998756"/>
              <a:gd name="connsiteY220" fmla="*/ 4393804 h 6471290"/>
              <a:gd name="connsiteX221" fmla="*/ 5004831 w 6998756"/>
              <a:gd name="connsiteY221" fmla="*/ 4382369 h 6471290"/>
              <a:gd name="connsiteX222" fmla="*/ 4898795 w 6998756"/>
              <a:gd name="connsiteY222" fmla="*/ 4539566 h 6471290"/>
              <a:gd name="connsiteX223" fmla="*/ 4718915 w 6998756"/>
              <a:gd name="connsiteY223" fmla="*/ 4738425 h 6471290"/>
              <a:gd name="connsiteX224" fmla="*/ 4532769 w 6998756"/>
              <a:gd name="connsiteY224" fmla="*/ 4890452 h 6471290"/>
              <a:gd name="connsiteX225" fmla="*/ 4526503 w 6998756"/>
              <a:gd name="connsiteY225" fmla="*/ 4843619 h 6471290"/>
              <a:gd name="connsiteX226" fmla="*/ 4247835 w 6998756"/>
              <a:gd name="connsiteY226" fmla="*/ 5135145 h 6471290"/>
              <a:gd name="connsiteX227" fmla="*/ 4024115 w 6998756"/>
              <a:gd name="connsiteY227" fmla="*/ 5366186 h 6471290"/>
              <a:gd name="connsiteX228" fmla="*/ 3995623 w 6998756"/>
              <a:gd name="connsiteY228" fmla="*/ 5389730 h 6471290"/>
              <a:gd name="connsiteX229" fmla="*/ 3986163 w 6998756"/>
              <a:gd name="connsiteY229" fmla="*/ 5416368 h 6471290"/>
              <a:gd name="connsiteX230" fmla="*/ 3928277 w 6998756"/>
              <a:gd name="connsiteY230" fmla="*/ 5472526 h 6471290"/>
              <a:gd name="connsiteX231" fmla="*/ 3844218 w 6998756"/>
              <a:gd name="connsiteY231" fmla="*/ 5544226 h 6471290"/>
              <a:gd name="connsiteX232" fmla="*/ 3792093 w 6998756"/>
              <a:gd name="connsiteY232" fmla="*/ 5571093 h 6471290"/>
              <a:gd name="connsiteX233" fmla="*/ 3759942 w 6998756"/>
              <a:gd name="connsiteY233" fmla="*/ 5620143 h 6471290"/>
              <a:gd name="connsiteX234" fmla="*/ 3706934 w 6998756"/>
              <a:gd name="connsiteY234" fmla="*/ 5663875 h 6471290"/>
              <a:gd name="connsiteX235" fmla="*/ 3702497 w 6998756"/>
              <a:gd name="connsiteY235" fmla="*/ 5667870 h 6471290"/>
              <a:gd name="connsiteX236" fmla="*/ 3518847 w 6998756"/>
              <a:gd name="connsiteY236" fmla="*/ 5785093 h 6471290"/>
              <a:gd name="connsiteX237" fmla="*/ 3488261 w 6998756"/>
              <a:gd name="connsiteY237" fmla="*/ 5884957 h 6471290"/>
              <a:gd name="connsiteX238" fmla="*/ 3464095 w 6998756"/>
              <a:gd name="connsiteY238" fmla="*/ 5942882 h 6471290"/>
              <a:gd name="connsiteX239" fmla="*/ 3313061 w 6998756"/>
              <a:gd name="connsiteY239" fmla="*/ 6082948 h 6471290"/>
              <a:gd name="connsiteX240" fmla="*/ 3245422 w 6998756"/>
              <a:gd name="connsiteY240" fmla="*/ 6163964 h 6471290"/>
              <a:gd name="connsiteX241" fmla="*/ 3153375 w 6998756"/>
              <a:gd name="connsiteY241" fmla="*/ 6226792 h 6471290"/>
              <a:gd name="connsiteX242" fmla="*/ 2961294 w 6998756"/>
              <a:gd name="connsiteY242" fmla="*/ 6343572 h 6471290"/>
              <a:gd name="connsiteX243" fmla="*/ 2810016 w 6998756"/>
              <a:gd name="connsiteY243" fmla="*/ 6407526 h 6471290"/>
              <a:gd name="connsiteX244" fmla="*/ 2738338 w 6998756"/>
              <a:gd name="connsiteY244" fmla="*/ 6323448 h 6471290"/>
              <a:gd name="connsiteX245" fmla="*/ 2694401 w 6998756"/>
              <a:gd name="connsiteY245" fmla="*/ 6274643 h 6471290"/>
              <a:gd name="connsiteX246" fmla="*/ 2721454 w 6998756"/>
              <a:gd name="connsiteY246" fmla="*/ 6242236 h 6471290"/>
              <a:gd name="connsiteX247" fmla="*/ 2735202 w 6998756"/>
              <a:gd name="connsiteY247" fmla="*/ 6221819 h 6471290"/>
              <a:gd name="connsiteX248" fmla="*/ 2738271 w 6998756"/>
              <a:gd name="connsiteY248" fmla="*/ 6082464 h 6471290"/>
              <a:gd name="connsiteX249" fmla="*/ 2735600 w 6998756"/>
              <a:gd name="connsiteY249" fmla="*/ 6052727 h 6471290"/>
              <a:gd name="connsiteX250" fmla="*/ 2676367 w 6998756"/>
              <a:gd name="connsiteY250" fmla="*/ 6053856 h 6471290"/>
              <a:gd name="connsiteX251" fmla="*/ 2666789 w 6998756"/>
              <a:gd name="connsiteY251" fmla="*/ 5913839 h 6471290"/>
              <a:gd name="connsiteX252" fmla="*/ 2777438 w 6998756"/>
              <a:gd name="connsiteY252" fmla="*/ 5737835 h 6471290"/>
              <a:gd name="connsiteX253" fmla="*/ 2784079 w 6998756"/>
              <a:gd name="connsiteY253" fmla="*/ 5691678 h 6471290"/>
              <a:gd name="connsiteX254" fmla="*/ 2720855 w 6998756"/>
              <a:gd name="connsiteY254" fmla="*/ 5688369 h 6471290"/>
              <a:gd name="connsiteX255" fmla="*/ 2653878 w 6998756"/>
              <a:gd name="connsiteY255" fmla="*/ 5756737 h 6471290"/>
              <a:gd name="connsiteX256" fmla="*/ 2519482 w 6998756"/>
              <a:gd name="connsiteY256" fmla="*/ 5901902 h 6471290"/>
              <a:gd name="connsiteX257" fmla="*/ 2506174 w 6998756"/>
              <a:gd name="connsiteY257" fmla="*/ 5913889 h 6471290"/>
              <a:gd name="connsiteX258" fmla="*/ 2400601 w 6998756"/>
              <a:gd name="connsiteY258" fmla="*/ 5992919 h 6471290"/>
              <a:gd name="connsiteX259" fmla="*/ 2004743 w 6998756"/>
              <a:gd name="connsiteY259" fmla="*/ 6449939 h 6471290"/>
              <a:gd name="connsiteX260" fmla="*/ 1957495 w 6998756"/>
              <a:gd name="connsiteY260" fmla="*/ 6464378 h 6471290"/>
              <a:gd name="connsiteX261" fmla="*/ 1947056 w 6998756"/>
              <a:gd name="connsiteY261" fmla="*/ 6421555 h 6471290"/>
              <a:gd name="connsiteX262" fmla="*/ 1974311 w 6998756"/>
              <a:gd name="connsiteY262" fmla="*/ 6304603 h 6471290"/>
              <a:gd name="connsiteX263" fmla="*/ 2027074 w 6998756"/>
              <a:gd name="connsiteY263" fmla="*/ 6184760 h 6471290"/>
              <a:gd name="connsiteX264" fmla="*/ 2092042 w 6998756"/>
              <a:gd name="connsiteY264" fmla="*/ 6074010 h 6471290"/>
              <a:gd name="connsiteX265" fmla="*/ 2045655 w 6998756"/>
              <a:gd name="connsiteY265" fmla="*/ 5991255 h 6471290"/>
              <a:gd name="connsiteX266" fmla="*/ 2017031 w 6998756"/>
              <a:gd name="connsiteY266" fmla="*/ 5972846 h 6471290"/>
              <a:gd name="connsiteX267" fmla="*/ 2043205 w 6998756"/>
              <a:gd name="connsiteY267" fmla="*/ 5957304 h 6471290"/>
              <a:gd name="connsiteX268" fmla="*/ 2089326 w 6998756"/>
              <a:gd name="connsiteY268" fmla="*/ 5883619 h 6471290"/>
              <a:gd name="connsiteX269" fmla="*/ 2027203 w 6998756"/>
              <a:gd name="connsiteY269" fmla="*/ 5859228 h 6471290"/>
              <a:gd name="connsiteX270" fmla="*/ 1930943 w 6998756"/>
              <a:gd name="connsiteY270" fmla="*/ 5921835 h 6471290"/>
              <a:gd name="connsiteX271" fmla="*/ 1904328 w 6998756"/>
              <a:gd name="connsiteY271" fmla="*/ 5945808 h 6471290"/>
              <a:gd name="connsiteX272" fmla="*/ 1893008 w 6998756"/>
              <a:gd name="connsiteY272" fmla="*/ 5919849 h 6471290"/>
              <a:gd name="connsiteX273" fmla="*/ 1860171 w 6998756"/>
              <a:gd name="connsiteY273" fmla="*/ 5901220 h 6471290"/>
              <a:gd name="connsiteX274" fmla="*/ 1681174 w 6998756"/>
              <a:gd name="connsiteY274" fmla="*/ 6010231 h 6471290"/>
              <a:gd name="connsiteX275" fmla="*/ 1649893 w 6998756"/>
              <a:gd name="connsiteY275" fmla="*/ 6043868 h 6471290"/>
              <a:gd name="connsiteX276" fmla="*/ 1622071 w 6998756"/>
              <a:gd name="connsiteY276" fmla="*/ 6065956 h 6471290"/>
              <a:gd name="connsiteX277" fmla="*/ 1540971 w 6998756"/>
              <a:gd name="connsiteY277" fmla="*/ 6160162 h 6471290"/>
              <a:gd name="connsiteX278" fmla="*/ 1544660 w 6998756"/>
              <a:gd name="connsiteY278" fmla="*/ 6175465 h 6471290"/>
              <a:gd name="connsiteX279" fmla="*/ 1529348 w 6998756"/>
              <a:gd name="connsiteY279" fmla="*/ 6179157 h 6471290"/>
              <a:gd name="connsiteX280" fmla="*/ 1506106 w 6998756"/>
              <a:gd name="connsiteY280" fmla="*/ 6217148 h 6471290"/>
              <a:gd name="connsiteX281" fmla="*/ 1502416 w 6998756"/>
              <a:gd name="connsiteY281" fmla="*/ 6201844 h 6471290"/>
              <a:gd name="connsiteX282" fmla="*/ 1501761 w 6998756"/>
              <a:gd name="connsiteY282" fmla="*/ 6194940 h 6471290"/>
              <a:gd name="connsiteX283" fmla="*/ 1514037 w 6998756"/>
              <a:gd name="connsiteY283" fmla="*/ 6182848 h 6471290"/>
              <a:gd name="connsiteX284" fmla="*/ 1501102 w 6998756"/>
              <a:gd name="connsiteY284" fmla="*/ 6187991 h 6471290"/>
              <a:gd name="connsiteX285" fmla="*/ 1501761 w 6998756"/>
              <a:gd name="connsiteY285" fmla="*/ 6194940 h 6471290"/>
              <a:gd name="connsiteX286" fmla="*/ 1484784 w 6998756"/>
              <a:gd name="connsiteY286" fmla="*/ 6211661 h 6471290"/>
              <a:gd name="connsiteX287" fmla="*/ 1409997 w 6998756"/>
              <a:gd name="connsiteY287" fmla="*/ 6288901 h 6471290"/>
              <a:gd name="connsiteX288" fmla="*/ 1511970 w 6998756"/>
              <a:gd name="connsiteY288" fmla="*/ 5984207 h 6471290"/>
              <a:gd name="connsiteX289" fmla="*/ 1538118 w 6998756"/>
              <a:gd name="connsiteY289" fmla="*/ 5938165 h 6471290"/>
              <a:gd name="connsiteX290" fmla="*/ 1548035 w 6998756"/>
              <a:gd name="connsiteY290" fmla="*/ 5889113 h 6471290"/>
              <a:gd name="connsiteX291" fmla="*/ 1598127 w 6998756"/>
              <a:gd name="connsiteY291" fmla="*/ 5739534 h 6471290"/>
              <a:gd name="connsiteX292" fmla="*/ 1482117 w 6998756"/>
              <a:gd name="connsiteY292" fmla="*/ 5775743 h 6471290"/>
              <a:gd name="connsiteX293" fmla="*/ 1436192 w 6998756"/>
              <a:gd name="connsiteY293" fmla="*/ 5764882 h 6471290"/>
              <a:gd name="connsiteX294" fmla="*/ 1440826 w 6998756"/>
              <a:gd name="connsiteY294" fmla="*/ 5676343 h 6471290"/>
              <a:gd name="connsiteX295" fmla="*/ 1463644 w 6998756"/>
              <a:gd name="connsiteY295" fmla="*/ 5563387 h 6471290"/>
              <a:gd name="connsiteX296" fmla="*/ 1461191 w 6998756"/>
              <a:gd name="connsiteY296" fmla="*/ 5529435 h 6471290"/>
              <a:gd name="connsiteX297" fmla="*/ 1422596 w 6998756"/>
              <a:gd name="connsiteY297" fmla="*/ 5540099 h 6471290"/>
              <a:gd name="connsiteX298" fmla="*/ 1395762 w 6998756"/>
              <a:gd name="connsiteY298" fmla="*/ 5568288 h 6471290"/>
              <a:gd name="connsiteX299" fmla="*/ 1198384 w 6998756"/>
              <a:gd name="connsiteY299" fmla="*/ 5786259 h 6471290"/>
              <a:gd name="connsiteX300" fmla="*/ 1083475 w 6998756"/>
              <a:gd name="connsiteY300" fmla="*/ 5801385 h 6471290"/>
              <a:gd name="connsiteX301" fmla="*/ 1028677 w 6998756"/>
              <a:gd name="connsiteY301" fmla="*/ 5798517 h 6471290"/>
              <a:gd name="connsiteX302" fmla="*/ 1011155 w 6998756"/>
              <a:gd name="connsiteY302" fmla="*/ 5810283 h 6471290"/>
              <a:gd name="connsiteX303" fmla="*/ 927957 w 6998756"/>
              <a:gd name="connsiteY303" fmla="*/ 5784790 h 6471290"/>
              <a:gd name="connsiteX304" fmla="*/ 956779 w 6998756"/>
              <a:gd name="connsiteY304" fmla="*/ 5718655 h 6471290"/>
              <a:gd name="connsiteX305" fmla="*/ 1129307 w 6998756"/>
              <a:gd name="connsiteY305" fmla="*/ 5490928 h 6471290"/>
              <a:gd name="connsiteX306" fmla="*/ 1119531 w 6998756"/>
              <a:gd name="connsiteY306" fmla="*/ 5435456 h 6471290"/>
              <a:gd name="connsiteX307" fmla="*/ 1072503 w 6998756"/>
              <a:gd name="connsiteY307" fmla="*/ 5445678 h 6471290"/>
              <a:gd name="connsiteX308" fmla="*/ 979575 w 6998756"/>
              <a:gd name="connsiteY308" fmla="*/ 5525371 h 6471290"/>
              <a:gd name="connsiteX309" fmla="*/ 928994 w 6998756"/>
              <a:gd name="connsiteY309" fmla="*/ 5522724 h 6471290"/>
              <a:gd name="connsiteX310" fmla="*/ 960263 w 6998756"/>
              <a:gd name="connsiteY310" fmla="*/ 5490538 h 6471290"/>
              <a:gd name="connsiteX311" fmla="*/ 986437 w 6998756"/>
              <a:gd name="connsiteY311" fmla="*/ 5474996 h 6471290"/>
              <a:gd name="connsiteX312" fmla="*/ 969776 w 6998756"/>
              <a:gd name="connsiteY312" fmla="*/ 5389568 h 6471290"/>
              <a:gd name="connsiteX313" fmla="*/ 954680 w 6998756"/>
              <a:gd name="connsiteY313" fmla="*/ 5354956 h 6471290"/>
              <a:gd name="connsiteX314" fmla="*/ 1074861 w 6998756"/>
              <a:gd name="connsiteY314" fmla="*/ 5158314 h 6471290"/>
              <a:gd name="connsiteX315" fmla="*/ 1244742 w 6998756"/>
              <a:gd name="connsiteY315" fmla="*/ 4981183 h 6471290"/>
              <a:gd name="connsiteX316" fmla="*/ 1412173 w 6998756"/>
              <a:gd name="connsiteY316" fmla="*/ 4770102 h 6471290"/>
              <a:gd name="connsiteX317" fmla="*/ 1438788 w 6998756"/>
              <a:gd name="connsiteY317" fmla="*/ 4746127 h 6471290"/>
              <a:gd name="connsiteX318" fmla="*/ 1732425 w 6998756"/>
              <a:gd name="connsiteY318" fmla="*/ 4465552 h 6471290"/>
              <a:gd name="connsiteX319" fmla="*/ 1748821 w 6998756"/>
              <a:gd name="connsiteY319" fmla="*/ 4394540 h 6471290"/>
              <a:gd name="connsiteX320" fmla="*/ 1672290 w 6998756"/>
              <a:gd name="connsiteY320" fmla="*/ 4403217 h 6471290"/>
              <a:gd name="connsiteX321" fmla="*/ 1577250 w 6998756"/>
              <a:gd name="connsiteY321" fmla="*/ 4472757 h 6471290"/>
              <a:gd name="connsiteX322" fmla="*/ 1569145 w 6998756"/>
              <a:gd name="connsiteY322" fmla="*/ 4480975 h 6471290"/>
              <a:gd name="connsiteX323" fmla="*/ 1566853 w 6998756"/>
              <a:gd name="connsiteY323" fmla="*/ 4487821 h 6471290"/>
              <a:gd name="connsiteX324" fmla="*/ 1525477 w 6998756"/>
              <a:gd name="connsiteY324" fmla="*/ 4532306 h 6471290"/>
              <a:gd name="connsiteX325" fmla="*/ 1502850 w 6998756"/>
              <a:gd name="connsiteY325" fmla="*/ 4571916 h 6471290"/>
              <a:gd name="connsiteX326" fmla="*/ 1467364 w 6998756"/>
              <a:gd name="connsiteY326" fmla="*/ 4603880 h 6471290"/>
              <a:gd name="connsiteX327" fmla="*/ 1460649 w 6998756"/>
              <a:gd name="connsiteY327" fmla="*/ 4601625 h 6471290"/>
              <a:gd name="connsiteX328" fmla="*/ 1386972 w 6998756"/>
              <a:gd name="connsiteY328" fmla="*/ 4686679 h 6471290"/>
              <a:gd name="connsiteX329" fmla="*/ 1200827 w 6998756"/>
              <a:gd name="connsiteY329" fmla="*/ 4838705 h 6471290"/>
              <a:gd name="connsiteX330" fmla="*/ 1194561 w 6998756"/>
              <a:gd name="connsiteY330" fmla="*/ 4791874 h 6471290"/>
              <a:gd name="connsiteX331" fmla="*/ 915893 w 6998756"/>
              <a:gd name="connsiteY331" fmla="*/ 5083399 h 6471290"/>
              <a:gd name="connsiteX332" fmla="*/ 592502 w 6998756"/>
              <a:gd name="connsiteY332" fmla="*/ 5396799 h 6471290"/>
              <a:gd name="connsiteX333" fmla="*/ 555028 w 6998756"/>
              <a:gd name="connsiteY333" fmla="*/ 5354143 h 6471290"/>
              <a:gd name="connsiteX334" fmla="*/ 510304 w 6998756"/>
              <a:gd name="connsiteY334" fmla="*/ 5376018 h 6471290"/>
              <a:gd name="connsiteX335" fmla="*/ 521730 w 6998756"/>
              <a:gd name="connsiteY335" fmla="*/ 5342708 h 6471290"/>
              <a:gd name="connsiteX336" fmla="*/ 535246 w 6998756"/>
              <a:gd name="connsiteY336" fmla="*/ 5325010 h 6471290"/>
              <a:gd name="connsiteX337" fmla="*/ 560189 w 6998756"/>
              <a:gd name="connsiteY337" fmla="*/ 5274003 h 6471290"/>
              <a:gd name="connsiteX338" fmla="*/ 577882 w 6998756"/>
              <a:gd name="connsiteY338" fmla="*/ 5287525 h 6471290"/>
              <a:gd name="connsiteX339" fmla="*/ 607002 w 6998756"/>
              <a:gd name="connsiteY339" fmla="*/ 5267739 h 6471290"/>
              <a:gd name="connsiteX340" fmla="*/ 595575 w 6998756"/>
              <a:gd name="connsiteY340" fmla="*/ 5301047 h 6471290"/>
              <a:gd name="connsiteX341" fmla="*/ 582059 w 6998756"/>
              <a:gd name="connsiteY341" fmla="*/ 5318746 h 6471290"/>
              <a:gd name="connsiteX342" fmla="*/ 764028 w 6998756"/>
              <a:gd name="connsiteY342" fmla="*/ 5135499 h 6471290"/>
              <a:gd name="connsiteX343" fmla="*/ 1044783 w 6998756"/>
              <a:gd name="connsiteY343" fmla="*/ 4859584 h 6471290"/>
              <a:gd name="connsiteX344" fmla="*/ 1163352 w 6998756"/>
              <a:gd name="connsiteY344" fmla="*/ 4796049 h 6471290"/>
              <a:gd name="connsiteX345" fmla="*/ 1240268 w 6998756"/>
              <a:gd name="connsiteY345" fmla="*/ 4658638 h 6471290"/>
              <a:gd name="connsiteX346" fmla="*/ 1308875 w 6998756"/>
              <a:gd name="connsiteY346" fmla="*/ 4611223 h 6471290"/>
              <a:gd name="connsiteX347" fmla="*/ 1328941 w 6998756"/>
              <a:gd name="connsiteY347" fmla="*/ 4593105 h 6471290"/>
              <a:gd name="connsiteX348" fmla="*/ 1163695 w 6998756"/>
              <a:gd name="connsiteY348" fmla="*/ 4712707 h 6471290"/>
              <a:gd name="connsiteX349" fmla="*/ 971403 w 6998756"/>
              <a:gd name="connsiteY349" fmla="*/ 4873868 h 6471290"/>
              <a:gd name="connsiteX350" fmla="*/ 767779 w 6998756"/>
              <a:gd name="connsiteY350" fmla="*/ 4968905 h 6471290"/>
              <a:gd name="connsiteX351" fmla="*/ 720089 w 6998756"/>
              <a:gd name="connsiteY351" fmla="*/ 4991775 h 6471290"/>
              <a:gd name="connsiteX352" fmla="*/ 527126 w 6998756"/>
              <a:gd name="connsiteY352" fmla="*/ 5125420 h 6471290"/>
              <a:gd name="connsiteX353" fmla="*/ 391825 w 6998756"/>
              <a:gd name="connsiteY353" fmla="*/ 5207124 h 6471290"/>
              <a:gd name="connsiteX354" fmla="*/ 319287 w 6998756"/>
              <a:gd name="connsiteY354" fmla="*/ 5220239 h 6471290"/>
              <a:gd name="connsiteX355" fmla="*/ 301522 w 6998756"/>
              <a:gd name="connsiteY355" fmla="*/ 5155892 h 6471290"/>
              <a:gd name="connsiteX356" fmla="*/ 421703 w 6998756"/>
              <a:gd name="connsiteY356" fmla="*/ 4959251 h 6471290"/>
              <a:gd name="connsiteX357" fmla="*/ 218080 w 6998756"/>
              <a:gd name="connsiteY357" fmla="*/ 5054288 h 6471290"/>
              <a:gd name="connsiteX358" fmla="*/ 179262 w 6998756"/>
              <a:gd name="connsiteY358" fmla="*/ 5069167 h 6471290"/>
              <a:gd name="connsiteX359" fmla="*/ 176812 w 6998756"/>
              <a:gd name="connsiteY359" fmla="*/ 5035217 h 6471290"/>
              <a:gd name="connsiteX360" fmla="*/ 153507 w 6998756"/>
              <a:gd name="connsiteY360" fmla="*/ 4995946 h 6471290"/>
              <a:gd name="connsiteX361" fmla="*/ 118242 w 6998756"/>
              <a:gd name="connsiteY361" fmla="*/ 5023697 h 6471290"/>
              <a:gd name="connsiteX362" fmla="*/ 69672 w 6998756"/>
              <a:gd name="connsiteY362" fmla="*/ 5063432 h 6471290"/>
              <a:gd name="connsiteX363" fmla="*/ 0 w 6998756"/>
              <a:gd name="connsiteY363" fmla="*/ 5021735 h 6471290"/>
              <a:gd name="connsiteX364" fmla="*/ 60557 w 6998756"/>
              <a:gd name="connsiteY364" fmla="*/ 4995310 h 6471290"/>
              <a:gd name="connsiteX365" fmla="*/ 86066 w 6998756"/>
              <a:gd name="connsiteY365" fmla="*/ 4992417 h 6471290"/>
              <a:gd name="connsiteX366" fmla="*/ 45021 w 6998756"/>
              <a:gd name="connsiteY366" fmla="*/ 4969131 h 6471290"/>
              <a:gd name="connsiteX367" fmla="*/ 39016 w 6998756"/>
              <a:gd name="connsiteY367" fmla="*/ 4922312 h 6471290"/>
              <a:gd name="connsiteX368" fmla="*/ 52986 w 6998756"/>
              <a:gd name="connsiteY368" fmla="*/ 4897675 h 6471290"/>
              <a:gd name="connsiteX369" fmla="*/ 83327 w 6998756"/>
              <a:gd name="connsiteY369" fmla="*/ 4721697 h 6471290"/>
              <a:gd name="connsiteX370" fmla="*/ 134968 w 6998756"/>
              <a:gd name="connsiteY370" fmla="*/ 4542607 h 6471290"/>
              <a:gd name="connsiteX371" fmla="*/ 149820 w 6998756"/>
              <a:gd name="connsiteY371" fmla="*/ 4501107 h 6471290"/>
              <a:gd name="connsiteX372" fmla="*/ 185721 w 6998756"/>
              <a:gd name="connsiteY372" fmla="*/ 4380380 h 6471290"/>
              <a:gd name="connsiteX373" fmla="*/ 168840 w 6998756"/>
              <a:gd name="connsiteY373" fmla="*/ 4299168 h 6471290"/>
              <a:gd name="connsiteX374" fmla="*/ 176363 w 6998756"/>
              <a:gd name="connsiteY374" fmla="*/ 4236145 h 6471290"/>
              <a:gd name="connsiteX375" fmla="*/ 182566 w 6998756"/>
              <a:gd name="connsiteY375" fmla="*/ 4198422 h 6471290"/>
              <a:gd name="connsiteX376" fmla="*/ 174797 w 6998756"/>
              <a:gd name="connsiteY376" fmla="*/ 4185330 h 6471290"/>
              <a:gd name="connsiteX377" fmla="*/ 209819 w 6998756"/>
              <a:gd name="connsiteY377" fmla="*/ 4081470 h 6471290"/>
              <a:gd name="connsiteX378" fmla="*/ 208252 w 6998756"/>
              <a:gd name="connsiteY378" fmla="*/ 4030654 h 6471290"/>
              <a:gd name="connsiteX379" fmla="*/ 264570 w 6998756"/>
              <a:gd name="connsiteY379" fmla="*/ 3923679 h 6471290"/>
              <a:gd name="connsiteX380" fmla="*/ 400974 w 6998756"/>
              <a:gd name="connsiteY380" fmla="*/ 3820896 h 6471290"/>
              <a:gd name="connsiteX381" fmla="*/ 414499 w 6998756"/>
              <a:gd name="connsiteY381" fmla="*/ 3804693 h 6471290"/>
              <a:gd name="connsiteX382" fmla="*/ 570169 w 6998756"/>
              <a:gd name="connsiteY382" fmla="*/ 3576085 h 6471290"/>
              <a:gd name="connsiteX383" fmla="*/ 739142 w 6998756"/>
              <a:gd name="connsiteY383" fmla="*/ 3335491 h 6471290"/>
              <a:gd name="connsiteX384" fmla="*/ 977767 w 6998756"/>
              <a:gd name="connsiteY384" fmla="*/ 3056263 h 6471290"/>
              <a:gd name="connsiteX385" fmla="*/ 1185315 w 6998756"/>
              <a:gd name="connsiteY385" fmla="*/ 2724678 h 6471290"/>
              <a:gd name="connsiteX386" fmla="*/ 1185956 w 6998756"/>
              <a:gd name="connsiteY386" fmla="*/ 2631700 h 6471290"/>
              <a:gd name="connsiteX387" fmla="*/ 1184401 w 6998756"/>
              <a:gd name="connsiteY387" fmla="*/ 2626072 h 6471290"/>
              <a:gd name="connsiteX388" fmla="*/ 1173243 w 6998756"/>
              <a:gd name="connsiteY388" fmla="*/ 2644084 h 6471290"/>
              <a:gd name="connsiteX389" fmla="*/ 1169705 w 6998756"/>
              <a:gd name="connsiteY389" fmla="*/ 2689893 h 6471290"/>
              <a:gd name="connsiteX390" fmla="*/ 1086684 w 6998756"/>
              <a:gd name="connsiteY390" fmla="*/ 2779583 h 6471290"/>
              <a:gd name="connsiteX391" fmla="*/ 1047140 w 6998756"/>
              <a:gd name="connsiteY391" fmla="*/ 2827845 h 6471290"/>
              <a:gd name="connsiteX392" fmla="*/ 940529 w 6998756"/>
              <a:gd name="connsiteY392" fmla="*/ 3056720 h 6471290"/>
              <a:gd name="connsiteX393" fmla="*/ 893738 w 6998756"/>
              <a:gd name="connsiteY393" fmla="*/ 3101877 h 6471290"/>
              <a:gd name="connsiteX394" fmla="*/ 900556 w 6998756"/>
              <a:gd name="connsiteY394" fmla="*/ 2977811 h 6471290"/>
              <a:gd name="connsiteX395" fmla="*/ 946920 w 6998756"/>
              <a:gd name="connsiteY395" fmla="*/ 2805484 h 6471290"/>
              <a:gd name="connsiteX396" fmla="*/ 1007991 w 6998756"/>
              <a:gd name="connsiteY396" fmla="*/ 2702956 h 6471290"/>
              <a:gd name="connsiteX397" fmla="*/ 1061846 w 6998756"/>
              <a:gd name="connsiteY397" fmla="*/ 2635301 h 6471290"/>
              <a:gd name="connsiteX398" fmla="*/ 1065180 w 6998756"/>
              <a:gd name="connsiteY398" fmla="*/ 2629726 h 6471290"/>
              <a:gd name="connsiteX399" fmla="*/ 1069875 w 6998756"/>
              <a:gd name="connsiteY399" fmla="*/ 2618870 h 6471290"/>
              <a:gd name="connsiteX400" fmla="*/ 1072037 w 6998756"/>
              <a:gd name="connsiteY400" fmla="*/ 2618260 h 6471290"/>
              <a:gd name="connsiteX401" fmla="*/ 1076372 w 6998756"/>
              <a:gd name="connsiteY401" fmla="*/ 2611011 h 6471290"/>
              <a:gd name="connsiteX402" fmla="*/ 1076437 w 6998756"/>
              <a:gd name="connsiteY402" fmla="*/ 2603702 h 6471290"/>
              <a:gd name="connsiteX403" fmla="*/ 1069875 w 6998756"/>
              <a:gd name="connsiteY403" fmla="*/ 2618870 h 6471290"/>
              <a:gd name="connsiteX404" fmla="*/ 1063474 w 6998756"/>
              <a:gd name="connsiteY404" fmla="*/ 2620676 h 6471290"/>
              <a:gd name="connsiteX405" fmla="*/ 1048509 w 6998756"/>
              <a:gd name="connsiteY405" fmla="*/ 2622678 h 6471290"/>
              <a:gd name="connsiteX406" fmla="*/ 1074434 w 6998756"/>
              <a:gd name="connsiteY406" fmla="*/ 2588731 h 6471290"/>
              <a:gd name="connsiteX407" fmla="*/ 1072430 w 6998756"/>
              <a:gd name="connsiteY407" fmla="*/ 2573759 h 6471290"/>
              <a:gd name="connsiteX408" fmla="*/ 1087395 w 6998756"/>
              <a:gd name="connsiteY408" fmla="*/ 2571757 h 6471290"/>
              <a:gd name="connsiteX409" fmla="*/ 1359603 w 6998756"/>
              <a:gd name="connsiteY409" fmla="*/ 2215307 h 6471290"/>
              <a:gd name="connsiteX410" fmla="*/ 1627804 w 6998756"/>
              <a:gd name="connsiteY410" fmla="*/ 1828915 h 6471290"/>
              <a:gd name="connsiteX411" fmla="*/ 1659738 w 6998756"/>
              <a:gd name="connsiteY411" fmla="*/ 1839882 h 6471290"/>
              <a:gd name="connsiteX412" fmla="*/ 1761434 w 6998756"/>
              <a:gd name="connsiteY412" fmla="*/ 1689119 h 6471290"/>
              <a:gd name="connsiteX413" fmla="*/ 1933950 w 6998756"/>
              <a:gd name="connsiteY413" fmla="*/ 1498403 h 6471290"/>
              <a:gd name="connsiteX414" fmla="*/ 2112475 w 6998756"/>
              <a:gd name="connsiteY414" fmla="*/ 1352601 h 6471290"/>
              <a:gd name="connsiteX415" fmla="*/ 2112772 w 6998756"/>
              <a:gd name="connsiteY415" fmla="*/ 1386849 h 6471290"/>
              <a:gd name="connsiteX416" fmla="*/ 2115875 w 6998756"/>
              <a:gd name="connsiteY416" fmla="*/ 1392643 h 6471290"/>
              <a:gd name="connsiteX417" fmla="*/ 2368381 w 6998756"/>
              <a:gd name="connsiteY417" fmla="*/ 1113415 h 6471290"/>
              <a:gd name="connsiteX418" fmla="*/ 2372963 w 6998756"/>
              <a:gd name="connsiteY418" fmla="*/ 1120035 h 6471290"/>
              <a:gd name="connsiteX419" fmla="*/ 2380065 w 6998756"/>
              <a:gd name="connsiteY419" fmla="*/ 1123576 h 6471290"/>
              <a:gd name="connsiteX420" fmla="*/ 2385743 w 6998756"/>
              <a:gd name="connsiteY420" fmla="*/ 1117924 h 6471290"/>
              <a:gd name="connsiteX421" fmla="*/ 2695893 w 6998756"/>
              <a:gd name="connsiteY421" fmla="*/ 817356 h 6471290"/>
              <a:gd name="connsiteX422" fmla="*/ 2731833 w 6998756"/>
              <a:gd name="connsiteY422" fmla="*/ 858265 h 6471290"/>
              <a:gd name="connsiteX423" fmla="*/ 2774726 w 6998756"/>
              <a:gd name="connsiteY423" fmla="*/ 837287 h 6471290"/>
              <a:gd name="connsiteX424" fmla="*/ 2774108 w 6998756"/>
              <a:gd name="connsiteY424" fmla="*/ 846894 h 6471290"/>
              <a:gd name="connsiteX425" fmla="*/ 2767188 w 6998756"/>
              <a:gd name="connsiteY425" fmla="*/ 861843 h 6471290"/>
              <a:gd name="connsiteX426" fmla="*/ 2872754 w 6998756"/>
              <a:gd name="connsiteY426" fmla="*/ 766749 h 6471290"/>
              <a:gd name="connsiteX427" fmla="*/ 3000067 w 6998756"/>
              <a:gd name="connsiteY427" fmla="*/ 676175 h 6471290"/>
              <a:gd name="connsiteX428" fmla="*/ 3027122 w 6998756"/>
              <a:gd name="connsiteY428" fmla="*/ 643768 h 6471290"/>
              <a:gd name="connsiteX429" fmla="*/ 3127576 w 6998756"/>
              <a:gd name="connsiteY429" fmla="*/ 501053 h 6471290"/>
              <a:gd name="connsiteX430" fmla="*/ 3302819 w 6998756"/>
              <a:gd name="connsiteY430" fmla="*/ 463719 h 6471290"/>
              <a:gd name="connsiteX431" fmla="*/ 3349649 w 6998756"/>
              <a:gd name="connsiteY431" fmla="*/ 538040 h 6471290"/>
              <a:gd name="connsiteX432" fmla="*/ 3290926 w 6998756"/>
              <a:gd name="connsiteY432" fmla="*/ 771722 h 6471290"/>
              <a:gd name="connsiteX433" fmla="*/ 3284726 w 6998756"/>
              <a:gd name="connsiteY433" fmla="*/ 809448 h 6471290"/>
              <a:gd name="connsiteX434" fmla="*/ 3331534 w 6998756"/>
              <a:gd name="connsiteY434" fmla="*/ 803443 h 6471290"/>
              <a:gd name="connsiteX435" fmla="*/ 3421571 w 6998756"/>
              <a:gd name="connsiteY435" fmla="*/ 698234 h 6471290"/>
              <a:gd name="connsiteX436" fmla="*/ 3767311 w 6998756"/>
              <a:gd name="connsiteY436" fmla="*/ 310461 h 6471290"/>
              <a:gd name="connsiteX437" fmla="*/ 3837621 w 6998756"/>
              <a:gd name="connsiteY437" fmla="*/ 259179 h 6471290"/>
              <a:gd name="connsiteX438" fmla="*/ 3883987 w 6998756"/>
              <a:gd name="connsiteY438" fmla="*/ 261605 h 6471290"/>
              <a:gd name="connsiteX439" fmla="*/ 3913493 w 6998756"/>
              <a:gd name="connsiteY439" fmla="*/ 263149 h 6471290"/>
              <a:gd name="connsiteX440" fmla="*/ 4000022 w 6998756"/>
              <a:gd name="connsiteY440" fmla="*/ 305729 h 6471290"/>
              <a:gd name="connsiteX441" fmla="*/ 4007791 w 6998756"/>
              <a:gd name="connsiteY441" fmla="*/ 318818 h 6471290"/>
              <a:gd name="connsiteX442" fmla="*/ 4025798 w 6998756"/>
              <a:gd name="connsiteY442" fmla="*/ 459279 h 6471290"/>
              <a:gd name="connsiteX443" fmla="*/ 4011832 w 6998756"/>
              <a:gd name="connsiteY443" fmla="*/ 483913 h 6471290"/>
              <a:gd name="connsiteX444" fmla="*/ 4065987 w 6998756"/>
              <a:gd name="connsiteY444" fmla="*/ 579758 h 6471290"/>
              <a:gd name="connsiteX445" fmla="*/ 4074639 w 6998756"/>
              <a:gd name="connsiteY445" fmla="*/ 575982 h 6471290"/>
              <a:gd name="connsiteX446" fmla="*/ 4189966 w 6998756"/>
              <a:gd name="connsiteY446" fmla="*/ 472096 h 6471290"/>
              <a:gd name="connsiteX447" fmla="*/ 4274024 w 6998756"/>
              <a:gd name="connsiteY447" fmla="*/ 400396 h 6471290"/>
              <a:gd name="connsiteX448" fmla="*/ 4242487 w 6998756"/>
              <a:gd name="connsiteY448" fmla="*/ 276141 h 6471290"/>
              <a:gd name="connsiteX449" fmla="*/ 4264444 w 6998756"/>
              <a:gd name="connsiteY449" fmla="*/ 260379 h 6471290"/>
              <a:gd name="connsiteX450" fmla="*/ 4267336 w 6998756"/>
              <a:gd name="connsiteY450" fmla="*/ 285896 h 6471290"/>
              <a:gd name="connsiteX451" fmla="*/ 4265129 w 6998756"/>
              <a:gd name="connsiteY451" fmla="*/ 328059 h 6471290"/>
              <a:gd name="connsiteX452" fmla="*/ 4291965 w 6998756"/>
              <a:gd name="connsiteY452" fmla="*/ 299870 h 6471290"/>
              <a:gd name="connsiteX453" fmla="*/ 4324535 w 6998756"/>
              <a:gd name="connsiteY453" fmla="*/ 162056 h 6471290"/>
              <a:gd name="connsiteX454" fmla="*/ 4426778 w 6998756"/>
              <a:gd name="connsiteY454" fmla="*/ 65942 h 6471290"/>
              <a:gd name="connsiteX455" fmla="*/ 4457387 w 6998756"/>
              <a:gd name="connsiteY455" fmla="*/ 46404 h 6471290"/>
              <a:gd name="connsiteX456" fmla="*/ 4540121 w 6998756"/>
              <a:gd name="connsiteY456" fmla="*/ 0 h 647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6998756" h="6471290">
                <a:moveTo>
                  <a:pt x="4043260" y="5264682"/>
                </a:moveTo>
                <a:lnTo>
                  <a:pt x="4031821" y="5270785"/>
                </a:lnTo>
                <a:lnTo>
                  <a:pt x="4032292" y="5276701"/>
                </a:lnTo>
                <a:lnTo>
                  <a:pt x="4034244" y="5274954"/>
                </a:lnTo>
                <a:close/>
                <a:moveTo>
                  <a:pt x="4177955" y="5062815"/>
                </a:moveTo>
                <a:cubicBezTo>
                  <a:pt x="4165309" y="5062153"/>
                  <a:pt x="4148007" y="5069704"/>
                  <a:pt x="4151119" y="5091007"/>
                </a:cubicBezTo>
                <a:cubicBezTo>
                  <a:pt x="4152025" y="5154471"/>
                  <a:pt x="4116761" y="5182219"/>
                  <a:pt x="4049761" y="5170256"/>
                </a:cubicBezTo>
                <a:cubicBezTo>
                  <a:pt x="4041330" y="5169815"/>
                  <a:pt x="4032902" y="5169374"/>
                  <a:pt x="4024029" y="5177366"/>
                </a:cubicBezTo>
                <a:cubicBezTo>
                  <a:pt x="4019594" y="5181361"/>
                  <a:pt x="4019153" y="5189794"/>
                  <a:pt x="4022926" y="5198446"/>
                </a:cubicBezTo>
                <a:cubicBezTo>
                  <a:pt x="4028696" y="5209318"/>
                  <a:pt x="4050384" y="5218908"/>
                  <a:pt x="4060897" y="5230028"/>
                </a:cubicBezTo>
                <a:lnTo>
                  <a:pt x="4066183" y="5238570"/>
                </a:lnTo>
                <a:lnTo>
                  <a:pt x="4079684" y="5223190"/>
                </a:lnTo>
                <a:cubicBezTo>
                  <a:pt x="4090779" y="5207802"/>
                  <a:pt x="4097014" y="5195050"/>
                  <a:pt x="4095970" y="5187245"/>
                </a:cubicBezTo>
                <a:cubicBezTo>
                  <a:pt x="4124046" y="5159654"/>
                  <a:pt x="4153358" y="5133882"/>
                  <a:pt x="4182101" y="5109429"/>
                </a:cubicBezTo>
                <a:lnTo>
                  <a:pt x="4237020" y="5063016"/>
                </a:lnTo>
                <a:lnTo>
                  <a:pt x="4212822" y="5065367"/>
                </a:lnTo>
                <a:cubicBezTo>
                  <a:pt x="4201623" y="5064847"/>
                  <a:pt x="4189546" y="5063421"/>
                  <a:pt x="4177955" y="5062815"/>
                </a:cubicBezTo>
                <a:close/>
                <a:moveTo>
                  <a:pt x="5215197" y="4051921"/>
                </a:moveTo>
                <a:lnTo>
                  <a:pt x="5209287" y="4054961"/>
                </a:lnTo>
                <a:cubicBezTo>
                  <a:pt x="5153974" y="4089720"/>
                  <a:pt x="5108650" y="4138080"/>
                  <a:pt x="5077055" y="4196673"/>
                </a:cubicBezTo>
                <a:cubicBezTo>
                  <a:pt x="5058428" y="4229520"/>
                  <a:pt x="5031816" y="4253493"/>
                  <a:pt x="5001206" y="4273031"/>
                </a:cubicBezTo>
                <a:cubicBezTo>
                  <a:pt x="4961728" y="4300560"/>
                  <a:pt x="4925801" y="4340956"/>
                  <a:pt x="4886981" y="4355836"/>
                </a:cubicBezTo>
                <a:cubicBezTo>
                  <a:pt x="4822431" y="4377825"/>
                  <a:pt x="4789839" y="4435308"/>
                  <a:pt x="4737493" y="4466390"/>
                </a:cubicBezTo>
                <a:cubicBezTo>
                  <a:pt x="4711319" y="4481932"/>
                  <a:pt x="4693355" y="4502129"/>
                  <a:pt x="4675172" y="4526545"/>
                </a:cubicBezTo>
                <a:cubicBezTo>
                  <a:pt x="4607090" y="4615993"/>
                  <a:pt x="4523035" y="4687693"/>
                  <a:pt x="4419003" y="4737211"/>
                </a:cubicBezTo>
                <a:cubicBezTo>
                  <a:pt x="4410354" y="4740984"/>
                  <a:pt x="4397488" y="4744539"/>
                  <a:pt x="4405257" y="4757629"/>
                </a:cubicBezTo>
                <a:cubicBezTo>
                  <a:pt x="4428559" y="4796899"/>
                  <a:pt x="4397951" y="4816437"/>
                  <a:pt x="4375773" y="4836413"/>
                </a:cubicBezTo>
                <a:cubicBezTo>
                  <a:pt x="4322766" y="4880144"/>
                  <a:pt x="4302375" y="4946722"/>
                  <a:pt x="4253140" y="4999107"/>
                </a:cubicBezTo>
                <a:cubicBezTo>
                  <a:pt x="4259469" y="5019520"/>
                  <a:pt x="4260831" y="5033861"/>
                  <a:pt x="4258591" y="5043850"/>
                </a:cubicBezTo>
                <a:lnTo>
                  <a:pt x="4255556" y="5047350"/>
                </a:lnTo>
                <a:lnTo>
                  <a:pt x="4264823" y="5039519"/>
                </a:lnTo>
                <a:cubicBezTo>
                  <a:pt x="4316428" y="4994875"/>
                  <a:pt x="4358541" y="4953487"/>
                  <a:pt x="4376726" y="4911330"/>
                </a:cubicBezTo>
                <a:cubicBezTo>
                  <a:pt x="4446392" y="4838448"/>
                  <a:pt x="4437054" y="4887368"/>
                  <a:pt x="4495294" y="4847795"/>
                </a:cubicBezTo>
                <a:cubicBezTo>
                  <a:pt x="4564961" y="4774914"/>
                  <a:pt x="4531664" y="4763479"/>
                  <a:pt x="4572211" y="4710384"/>
                </a:cubicBezTo>
                <a:cubicBezTo>
                  <a:pt x="4675174" y="4648937"/>
                  <a:pt x="4729237" y="4578144"/>
                  <a:pt x="4769783" y="4525049"/>
                </a:cubicBezTo>
                <a:cubicBezTo>
                  <a:pt x="4810330" y="4471954"/>
                  <a:pt x="4848789" y="4403248"/>
                  <a:pt x="4934059" y="4328278"/>
                </a:cubicBezTo>
                <a:cubicBezTo>
                  <a:pt x="4965268" y="4324103"/>
                  <a:pt x="4994388" y="4304317"/>
                  <a:pt x="4982961" y="4337626"/>
                </a:cubicBezTo>
                <a:cubicBezTo>
                  <a:pt x="5031832" y="4287389"/>
                  <a:pt x="5074006" y="4239041"/>
                  <a:pt x="5112069" y="4191493"/>
                </a:cubicBez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3" y="2329145"/>
                </a:lnTo>
                <a:lnTo>
                  <a:pt x="1346081" y="2326178"/>
                </a:lnTo>
                <a:cubicBezTo>
                  <a:pt x="1369478" y="2303601"/>
                  <a:pt x="1381483" y="2267561"/>
                  <a:pt x="1416062" y="2254923"/>
                </a:cubicBezTo>
                <a:cubicBezTo>
                  <a:pt x="1426414" y="2250780"/>
                  <a:pt x="1429104" y="2236489"/>
                  <a:pt x="1424962" y="2226134"/>
                </a:cubicBezTo>
                <a:close/>
                <a:moveTo>
                  <a:pt x="1507160" y="2090249"/>
                </a:moveTo>
                <a:lnTo>
                  <a:pt x="1456732" y="2158498"/>
                </a:lnTo>
                <a:lnTo>
                  <a:pt x="1438688" y="2185602"/>
                </a:lnTo>
                <a:lnTo>
                  <a:pt x="1453739" y="2174973"/>
                </a:lnTo>
                <a:cubicBezTo>
                  <a:pt x="1467196" y="2163579"/>
                  <a:pt x="1506954" y="2178903"/>
                  <a:pt x="1497217" y="2133545"/>
                </a:cubicBezTo>
                <a:cubicBezTo>
                  <a:pt x="1494939" y="2124848"/>
                  <a:pt x="1502288" y="2114698"/>
                  <a:pt x="1506065" y="2103875"/>
                </a:cubicBezTo>
                <a:close/>
                <a:moveTo>
                  <a:pt x="2705909" y="892212"/>
                </a:moveTo>
                <a:cubicBezTo>
                  <a:pt x="2635088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7" y="1082319"/>
                </a:lnTo>
                <a:cubicBezTo>
                  <a:pt x="2563518" y="1093016"/>
                  <a:pt x="2587723" y="1084769"/>
                  <a:pt x="2608179" y="1057301"/>
                </a:cubicBezTo>
                <a:cubicBezTo>
                  <a:pt x="2608179" y="1057301"/>
                  <a:pt x="2608400" y="1053087"/>
                  <a:pt x="2608400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7" y="926778"/>
                </a:lnTo>
                <a:lnTo>
                  <a:pt x="2690340" y="932395"/>
                </a:lnTo>
                <a:cubicBezTo>
                  <a:pt x="2685228" y="936889"/>
                  <a:pt x="2681987" y="941132"/>
                  <a:pt x="2681987" y="941132"/>
                </a:cubicBezTo>
                <a:cubicBezTo>
                  <a:pt x="2665019" y="928163"/>
                  <a:pt x="2679984" y="926160"/>
                  <a:pt x="2692947" y="909186"/>
                </a:cubicBezTo>
                <a:cubicBezTo>
                  <a:pt x="2692947" y="909186"/>
                  <a:pt x="2692947" y="909186"/>
                  <a:pt x="2705909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4"/>
                  <a:pt x="4614250" y="118030"/>
                </a:cubicBezTo>
                <a:cubicBezTo>
                  <a:pt x="4583663" y="217897"/>
                  <a:pt x="4553078" y="317761"/>
                  <a:pt x="4522491" y="417627"/>
                </a:cubicBezTo>
                <a:cubicBezTo>
                  <a:pt x="4512739" y="442482"/>
                  <a:pt x="4494996" y="458465"/>
                  <a:pt x="4470146" y="448710"/>
                </a:cubicBezTo>
                <a:cubicBezTo>
                  <a:pt x="4441081" y="438732"/>
                  <a:pt x="4455051" y="414097"/>
                  <a:pt x="4460369" y="393237"/>
                </a:cubicBezTo>
                <a:cubicBezTo>
                  <a:pt x="4461251" y="376371"/>
                  <a:pt x="4474780" y="360168"/>
                  <a:pt x="4471888" y="334651"/>
                </a:cubicBezTo>
                <a:cubicBezTo>
                  <a:pt x="4401138" y="394365"/>
                  <a:pt x="4372095" y="464716"/>
                  <a:pt x="4346608" y="547938"/>
                </a:cubicBezTo>
                <a:cubicBezTo>
                  <a:pt x="4389640" y="533279"/>
                  <a:pt x="4395401" y="503987"/>
                  <a:pt x="4409589" y="475135"/>
                </a:cubicBezTo>
                <a:cubicBezTo>
                  <a:pt x="4414468" y="462707"/>
                  <a:pt x="4423338" y="454715"/>
                  <a:pt x="4439977" y="459814"/>
                </a:cubicBezTo>
                <a:cubicBezTo>
                  <a:pt x="4456618" y="464913"/>
                  <a:pt x="4468822" y="474006"/>
                  <a:pt x="4472154" y="491091"/>
                </a:cubicBezTo>
                <a:cubicBezTo>
                  <a:pt x="4475267" y="512394"/>
                  <a:pt x="4462621" y="511732"/>
                  <a:pt x="4449975" y="511071"/>
                </a:cubicBezTo>
                <a:cubicBezTo>
                  <a:pt x="4424243" y="518179"/>
                  <a:pt x="4423581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2" y="666188"/>
                  <a:pt x="4416299" y="669964"/>
                  <a:pt x="4395666" y="660427"/>
                </a:cubicBezTo>
                <a:cubicBezTo>
                  <a:pt x="4375032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20"/>
                </a:cubicBezTo>
                <a:cubicBezTo>
                  <a:pt x="4430294" y="725655"/>
                  <a:pt x="4439163" y="717665"/>
                  <a:pt x="4451809" y="718327"/>
                </a:cubicBezTo>
                <a:cubicBezTo>
                  <a:pt x="4464455" y="718989"/>
                  <a:pt x="4468229" y="727641"/>
                  <a:pt x="4467567" y="740289"/>
                </a:cubicBezTo>
                <a:cubicBezTo>
                  <a:pt x="4473347" y="791325"/>
                  <a:pt x="4449846" y="836601"/>
                  <a:pt x="4442321" y="899623"/>
                </a:cubicBezTo>
                <a:cubicBezTo>
                  <a:pt x="4482683" y="855230"/>
                  <a:pt x="4513954" y="823044"/>
                  <a:pt x="4556766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3" y="736490"/>
                  <a:pt x="4595782" y="713176"/>
                  <a:pt x="4618624" y="680552"/>
                </a:cubicBezTo>
                <a:cubicBezTo>
                  <a:pt x="4660531" y="606643"/>
                  <a:pt x="4749267" y="607061"/>
                  <a:pt x="4803157" y="546465"/>
                </a:cubicBezTo>
                <a:cubicBezTo>
                  <a:pt x="4821340" y="522049"/>
                  <a:pt x="4850405" y="532027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4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1" y="904573"/>
                </a:cubicBezTo>
                <a:cubicBezTo>
                  <a:pt x="4926831" y="929208"/>
                  <a:pt x="4903991" y="961834"/>
                  <a:pt x="4928178" y="984237"/>
                </a:cubicBezTo>
                <a:cubicBezTo>
                  <a:pt x="4960574" y="1011301"/>
                  <a:pt x="4991183" y="991763"/>
                  <a:pt x="5017798" y="967790"/>
                </a:cubicBezTo>
                <a:cubicBezTo>
                  <a:pt x="5083891" y="916287"/>
                  <a:pt x="5149985" y="864787"/>
                  <a:pt x="5223627" y="830590"/>
                </a:cubicBezTo>
                <a:cubicBezTo>
                  <a:pt x="5249580" y="819266"/>
                  <a:pt x="5266440" y="820148"/>
                  <a:pt x="5273324" y="850102"/>
                </a:cubicBezTo>
                <a:cubicBezTo>
                  <a:pt x="5272662" y="862749"/>
                  <a:pt x="5276438" y="871405"/>
                  <a:pt x="5288860" y="876281"/>
                </a:cubicBezTo>
                <a:cubicBezTo>
                  <a:pt x="5346548" y="904667"/>
                  <a:pt x="5347453" y="968131"/>
                  <a:pt x="5291114" y="994777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8" y="1131316"/>
                </a:cubicBezTo>
                <a:cubicBezTo>
                  <a:pt x="5066438" y="1169039"/>
                  <a:pt x="5032055" y="1179925"/>
                  <a:pt x="4999438" y="1157078"/>
                </a:cubicBezTo>
                <a:cubicBezTo>
                  <a:pt x="4987013" y="1152201"/>
                  <a:pt x="4974808" y="1143107"/>
                  <a:pt x="4965718" y="1155314"/>
                </a:cubicBezTo>
                <a:cubicBezTo>
                  <a:pt x="4952410" y="1167301"/>
                  <a:pt x="4960400" y="1176175"/>
                  <a:pt x="4968387" y="1185048"/>
                </a:cubicBezTo>
                <a:cubicBezTo>
                  <a:pt x="4988580" y="1203016"/>
                  <a:pt x="4983704" y="1215443"/>
                  <a:pt x="4962187" y="1222775"/>
                </a:cubicBezTo>
                <a:cubicBezTo>
                  <a:pt x="4914497" y="1245644"/>
                  <a:pt x="4960863" y="1248071"/>
                  <a:pt x="4968630" y="1261160"/>
                </a:cubicBezTo>
                <a:cubicBezTo>
                  <a:pt x="4942238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6" y="1379681"/>
                </a:cubicBezTo>
                <a:cubicBezTo>
                  <a:pt x="4910768" y="1397647"/>
                  <a:pt x="4943606" y="1416277"/>
                  <a:pt x="4970001" y="1396521"/>
                </a:cubicBezTo>
                <a:cubicBezTo>
                  <a:pt x="5001052" y="1368552"/>
                  <a:pt x="5052294" y="1358548"/>
                  <a:pt x="5066042" y="1338131"/>
                </a:cubicBezTo>
                <a:cubicBezTo>
                  <a:pt x="5098856" y="1276431"/>
                  <a:pt x="5162965" y="1262875"/>
                  <a:pt x="5203548" y="1214266"/>
                </a:cubicBezTo>
                <a:cubicBezTo>
                  <a:pt x="5253223" y="1153449"/>
                  <a:pt x="5334633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0" y="1061965"/>
                  <a:pt x="5473266" y="1067726"/>
                  <a:pt x="5458392" y="1028897"/>
                </a:cubicBezTo>
                <a:cubicBezTo>
                  <a:pt x="5454839" y="1016028"/>
                  <a:pt x="5467925" y="1008258"/>
                  <a:pt x="5476575" y="1004483"/>
                </a:cubicBezTo>
                <a:cubicBezTo>
                  <a:pt x="5561979" y="987813"/>
                  <a:pt x="5599893" y="909469"/>
                  <a:pt x="5665325" y="870617"/>
                </a:cubicBezTo>
                <a:cubicBezTo>
                  <a:pt x="5757150" y="812005"/>
                  <a:pt x="5817685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0" y="725816"/>
                  <a:pt x="6054190" y="789499"/>
                  <a:pt x="6022477" y="830120"/>
                </a:cubicBezTo>
                <a:cubicBezTo>
                  <a:pt x="5995644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69" y="993278"/>
                </a:cubicBezTo>
                <a:cubicBezTo>
                  <a:pt x="5805792" y="1013258"/>
                  <a:pt x="5796697" y="1025464"/>
                  <a:pt x="5820886" y="1047868"/>
                </a:cubicBezTo>
                <a:cubicBezTo>
                  <a:pt x="5828874" y="1056742"/>
                  <a:pt x="5832429" y="1069611"/>
                  <a:pt x="5823556" y="1077603"/>
                </a:cubicBezTo>
                <a:cubicBezTo>
                  <a:pt x="5810028" y="1093807"/>
                  <a:pt x="5798047" y="1080495"/>
                  <a:pt x="5790056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cubicBezTo>
                  <a:pt x="5683821" y="1163301"/>
                  <a:pt x="5637918" y="1232769"/>
                  <a:pt x="5575820" y="1288707"/>
                </a:cubicBezTo>
                <a:cubicBezTo>
                  <a:pt x="5548984" y="1316899"/>
                  <a:pt x="5571628" y="1368816"/>
                  <a:pt x="5520164" y="1383033"/>
                </a:cubicBezTo>
                <a:cubicBezTo>
                  <a:pt x="5515950" y="1382813"/>
                  <a:pt x="5523496" y="1400119"/>
                  <a:pt x="5527489" y="1404557"/>
                </a:cubicBezTo>
                <a:cubicBezTo>
                  <a:pt x="5543468" y="1422304"/>
                  <a:pt x="5560327" y="1423186"/>
                  <a:pt x="5577629" y="1415637"/>
                </a:cubicBezTo>
                <a:cubicBezTo>
                  <a:pt x="5590495" y="1412083"/>
                  <a:pt x="5612011" y="1404751"/>
                  <a:pt x="5600251" y="1387225"/>
                </a:cubicBezTo>
                <a:cubicBezTo>
                  <a:pt x="5589148" y="1357050"/>
                  <a:pt x="5610665" y="1349722"/>
                  <a:pt x="5628408" y="1333739"/>
                </a:cubicBezTo>
                <a:cubicBezTo>
                  <a:pt x="5689847" y="1290449"/>
                  <a:pt x="5763046" y="1264686"/>
                  <a:pt x="5808728" y="1199431"/>
                </a:cubicBezTo>
                <a:cubicBezTo>
                  <a:pt x="5822475" y="1179012"/>
                  <a:pt x="5838894" y="1188328"/>
                  <a:pt x="5855534" y="1193424"/>
                </a:cubicBezTo>
                <a:cubicBezTo>
                  <a:pt x="5888371" y="1212054"/>
                  <a:pt x="5910110" y="1200509"/>
                  <a:pt x="5932730" y="1172099"/>
                </a:cubicBezTo>
                <a:cubicBezTo>
                  <a:pt x="5968877" y="1127486"/>
                  <a:pt x="5998382" y="1129030"/>
                  <a:pt x="6029455" y="1181389"/>
                </a:cubicBezTo>
                <a:cubicBezTo>
                  <a:pt x="6045212" y="1203351"/>
                  <a:pt x="6050309" y="1186707"/>
                  <a:pt x="6058961" y="1182933"/>
                </a:cubicBezTo>
                <a:cubicBezTo>
                  <a:pt x="6102876" y="1151410"/>
                  <a:pt x="6146792" y="1119885"/>
                  <a:pt x="6186713" y="1083924"/>
                </a:cubicBezTo>
                <a:cubicBezTo>
                  <a:pt x="6270771" y="1012223"/>
                  <a:pt x="6366810" y="953833"/>
                  <a:pt x="6438885" y="868823"/>
                </a:cubicBezTo>
                <a:cubicBezTo>
                  <a:pt x="6484346" y="807785"/>
                  <a:pt x="6557987" y="773589"/>
                  <a:pt x="6623641" y="730519"/>
                </a:cubicBezTo>
                <a:cubicBezTo>
                  <a:pt x="6645598" y="714757"/>
                  <a:pt x="6654470" y="706767"/>
                  <a:pt x="6660010" y="681689"/>
                </a:cubicBezTo>
                <a:cubicBezTo>
                  <a:pt x="6669764" y="656834"/>
                  <a:pt x="6672412" y="606238"/>
                  <a:pt x="6725441" y="642837"/>
                </a:cubicBezTo>
                <a:cubicBezTo>
                  <a:pt x="6737646" y="651929"/>
                  <a:pt x="6755168" y="640164"/>
                  <a:pt x="6751613" y="627295"/>
                </a:cubicBezTo>
                <a:cubicBezTo>
                  <a:pt x="6733627" y="567165"/>
                  <a:pt x="6784870" y="557163"/>
                  <a:pt x="6811706" y="528973"/>
                </a:cubicBezTo>
                <a:cubicBezTo>
                  <a:pt x="6833884" y="508996"/>
                  <a:pt x="6855841" y="493234"/>
                  <a:pt x="6877801" y="477473"/>
                </a:cubicBezTo>
                <a:cubicBezTo>
                  <a:pt x="6921274" y="454379"/>
                  <a:pt x="6937693" y="463695"/>
                  <a:pt x="6939481" y="510294"/>
                </a:cubicBezTo>
                <a:cubicBezTo>
                  <a:pt x="6943035" y="523163"/>
                  <a:pt x="6938378" y="531376"/>
                  <a:pt x="6950581" y="540469"/>
                </a:cubicBezTo>
                <a:cubicBezTo>
                  <a:pt x="6995844" y="563977"/>
                  <a:pt x="7014713" y="607241"/>
                  <a:pt x="6983000" y="647858"/>
                </a:cubicBezTo>
                <a:cubicBezTo>
                  <a:pt x="6932665" y="721326"/>
                  <a:pt x="6882326" y="794791"/>
                  <a:pt x="6803806" y="841415"/>
                </a:cubicBezTo>
                <a:cubicBezTo>
                  <a:pt x="6782070" y="852961"/>
                  <a:pt x="6760334" y="864505"/>
                  <a:pt x="6750800" y="885146"/>
                </a:cubicBezTo>
                <a:cubicBezTo>
                  <a:pt x="6703575" y="979914"/>
                  <a:pt x="6627725" y="1056272"/>
                  <a:pt x="6556314" y="1128634"/>
                </a:cubicBezTo>
                <a:cubicBezTo>
                  <a:pt x="6516392" y="1164593"/>
                  <a:pt x="6480465" y="1204992"/>
                  <a:pt x="6498231" y="1269339"/>
                </a:cubicBezTo>
                <a:cubicBezTo>
                  <a:pt x="6501342" y="1290638"/>
                  <a:pt x="6487595" y="1311059"/>
                  <a:pt x="6469852" y="1327041"/>
                </a:cubicBezTo>
                <a:cubicBezTo>
                  <a:pt x="6461200" y="1330816"/>
                  <a:pt x="6456545" y="1339027"/>
                  <a:pt x="6464533" y="1347902"/>
                </a:cubicBezTo>
                <a:cubicBezTo>
                  <a:pt x="6472743" y="1352558"/>
                  <a:pt x="6481171" y="1352999"/>
                  <a:pt x="6485609" y="1349005"/>
                </a:cubicBezTo>
                <a:cubicBezTo>
                  <a:pt x="6534620" y="1300836"/>
                  <a:pt x="6579420" y="1252448"/>
                  <a:pt x="6644411" y="1222027"/>
                </a:cubicBezTo>
                <a:cubicBezTo>
                  <a:pt x="6675217" y="1117945"/>
                  <a:pt x="6783022" y="1077082"/>
                  <a:pt x="6838236" y="991187"/>
                </a:cubicBezTo>
                <a:cubicBezTo>
                  <a:pt x="6842671" y="987193"/>
                  <a:pt x="6842892" y="982976"/>
                  <a:pt x="6847327" y="978980"/>
                </a:cubicBezTo>
                <a:cubicBezTo>
                  <a:pt x="6869066" y="967435"/>
                  <a:pt x="6883695" y="930149"/>
                  <a:pt x="6916313" y="952996"/>
                </a:cubicBezTo>
                <a:cubicBezTo>
                  <a:pt x="6948929" y="975843"/>
                  <a:pt x="6926310" y="1004253"/>
                  <a:pt x="6916557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8" y="1187365"/>
                  <a:pt x="6751795" y="1269925"/>
                  <a:pt x="6693469" y="1334515"/>
                </a:cubicBezTo>
                <a:cubicBezTo>
                  <a:pt x="6675506" y="1354715"/>
                  <a:pt x="6699253" y="1385551"/>
                  <a:pt x="6685063" y="1414403"/>
                </a:cubicBezTo>
                <a:cubicBezTo>
                  <a:pt x="6675088" y="1443475"/>
                  <a:pt x="6673543" y="1472990"/>
                  <a:pt x="6719467" y="1483848"/>
                </a:cubicBezTo>
                <a:cubicBezTo>
                  <a:pt x="6744538" y="1489389"/>
                  <a:pt x="6734562" y="1518460"/>
                  <a:pt x="6725030" y="1539101"/>
                </a:cubicBezTo>
                <a:cubicBezTo>
                  <a:pt x="6715716" y="1555523"/>
                  <a:pt x="6702629" y="1563295"/>
                  <a:pt x="6686430" y="1549764"/>
                </a:cubicBezTo>
                <a:cubicBezTo>
                  <a:pt x="6678443" y="1540889"/>
                  <a:pt x="6666460" y="1527580"/>
                  <a:pt x="6648717" y="1543562"/>
                </a:cubicBezTo>
                <a:cubicBezTo>
                  <a:pt x="6652931" y="1543783"/>
                  <a:pt x="6656706" y="1552435"/>
                  <a:pt x="6656706" y="1552435"/>
                </a:cubicBezTo>
                <a:cubicBezTo>
                  <a:pt x="6717283" y="1606338"/>
                  <a:pt x="6711303" y="1639848"/>
                  <a:pt x="6642098" y="1670048"/>
                </a:cubicBezTo>
                <a:cubicBezTo>
                  <a:pt x="6620360" y="1681594"/>
                  <a:pt x="6582868" y="1671177"/>
                  <a:pt x="6577326" y="1696254"/>
                </a:cubicBezTo>
                <a:cubicBezTo>
                  <a:pt x="6566249" y="1746406"/>
                  <a:pt x="6538310" y="1795678"/>
                  <a:pt x="6544095" y="1846714"/>
                </a:cubicBezTo>
                <a:cubicBezTo>
                  <a:pt x="6547206" y="1868014"/>
                  <a:pt x="6554754" y="1885320"/>
                  <a:pt x="6537011" y="1901303"/>
                </a:cubicBezTo>
                <a:cubicBezTo>
                  <a:pt x="6510175" y="1929493"/>
                  <a:pt x="6539240" y="1939471"/>
                  <a:pt x="6555879" y="1944567"/>
                </a:cubicBezTo>
                <a:cubicBezTo>
                  <a:pt x="6584944" y="1954545"/>
                  <a:pt x="6629962" y="1901939"/>
                  <a:pt x="6623078" y="1871985"/>
                </a:cubicBezTo>
                <a:cubicBezTo>
                  <a:pt x="6615749" y="1850464"/>
                  <a:pt x="6616411" y="1837814"/>
                  <a:pt x="6634154" y="1821831"/>
                </a:cubicBezTo>
                <a:cubicBezTo>
                  <a:pt x="6651897" y="1805849"/>
                  <a:pt x="6690935" y="1786755"/>
                  <a:pt x="6641457" y="1763026"/>
                </a:cubicBezTo>
                <a:cubicBezTo>
                  <a:pt x="6633250" y="1758367"/>
                  <a:pt x="6637905" y="1750156"/>
                  <a:pt x="6642561" y="1741943"/>
                </a:cubicBezTo>
                <a:cubicBezTo>
                  <a:pt x="6677384" y="1722629"/>
                  <a:pt x="6696255" y="1765893"/>
                  <a:pt x="6730196" y="1763441"/>
                </a:cubicBezTo>
                <a:cubicBezTo>
                  <a:pt x="6747056" y="1764323"/>
                  <a:pt x="6733307" y="1784744"/>
                  <a:pt x="6728210" y="1801388"/>
                </a:cubicBezTo>
                <a:cubicBezTo>
                  <a:pt x="6718014" y="1834677"/>
                  <a:pt x="6682749" y="1862424"/>
                  <a:pt x="6701837" y="1901474"/>
                </a:cubicBezTo>
                <a:cubicBezTo>
                  <a:pt x="6705834" y="1905909"/>
                  <a:pt x="6701175" y="1914123"/>
                  <a:pt x="6696741" y="1918119"/>
                </a:cubicBezTo>
                <a:cubicBezTo>
                  <a:pt x="6622658" y="1960747"/>
                  <a:pt x="6642873" y="2059044"/>
                  <a:pt x="6589424" y="2111206"/>
                </a:cubicBezTo>
                <a:cubicBezTo>
                  <a:pt x="6576118" y="2123193"/>
                  <a:pt x="6571018" y="2139837"/>
                  <a:pt x="6557714" y="2151823"/>
                </a:cubicBezTo>
                <a:cubicBezTo>
                  <a:pt x="6513796" y="2183348"/>
                  <a:pt x="6490515" y="2224409"/>
                  <a:pt x="6467011" y="2269684"/>
                </a:cubicBezTo>
                <a:cubicBezTo>
                  <a:pt x="6462135" y="2282111"/>
                  <a:pt x="6453264" y="2290102"/>
                  <a:pt x="6448386" y="2302532"/>
                </a:cubicBezTo>
                <a:cubicBezTo>
                  <a:pt x="6446842" y="2332044"/>
                  <a:pt x="6358989" y="2314764"/>
                  <a:pt x="6410695" y="2376658"/>
                </a:cubicBezTo>
                <a:cubicBezTo>
                  <a:pt x="6430447" y="2403058"/>
                  <a:pt x="6424244" y="2440784"/>
                  <a:pt x="6456420" y="2472061"/>
                </a:cubicBezTo>
                <a:cubicBezTo>
                  <a:pt x="6492592" y="2507777"/>
                  <a:pt x="6498373" y="2558813"/>
                  <a:pt x="6466440" y="2603647"/>
                </a:cubicBezTo>
                <a:cubicBezTo>
                  <a:pt x="6379736" y="2725942"/>
                  <a:pt x="6297025" y="2852672"/>
                  <a:pt x="6189907" y="2961216"/>
                </a:cubicBezTo>
                <a:cubicBezTo>
                  <a:pt x="6154200" y="2997398"/>
                  <a:pt x="6114279" y="3033360"/>
                  <a:pt x="6082567" y="3073977"/>
                </a:cubicBezTo>
                <a:cubicBezTo>
                  <a:pt x="6059727" y="3106604"/>
                  <a:pt x="6012478" y="3121043"/>
                  <a:pt x="5977654" y="3140358"/>
                </a:cubicBezTo>
                <a:cubicBezTo>
                  <a:pt x="5960353" y="3147910"/>
                  <a:pt x="5947045" y="3159895"/>
                  <a:pt x="5941728" y="3180757"/>
                </a:cubicBezTo>
                <a:cubicBezTo>
                  <a:pt x="5908251" y="3255104"/>
                  <a:pt x="5866785" y="3320579"/>
                  <a:pt x="5812234" y="3393823"/>
                </a:cubicBezTo>
                <a:cubicBezTo>
                  <a:pt x="5845733" y="3399804"/>
                  <a:pt x="5874797" y="3409780"/>
                  <a:pt x="5904080" y="3415541"/>
                </a:cubicBezTo>
                <a:cubicBezTo>
                  <a:pt x="5920720" y="3420640"/>
                  <a:pt x="5937800" y="3417306"/>
                  <a:pt x="5942679" y="3404878"/>
                </a:cubicBezTo>
                <a:cubicBezTo>
                  <a:pt x="5963070" y="3338300"/>
                  <a:pt x="6057344" y="3313640"/>
                  <a:pt x="6049112" y="3228653"/>
                </a:cubicBezTo>
                <a:cubicBezTo>
                  <a:pt x="6092366" y="3209777"/>
                  <a:pt x="6071929" y="3115698"/>
                  <a:pt x="6159785" y="3132978"/>
                </a:cubicBezTo>
                <a:cubicBezTo>
                  <a:pt x="6184854" y="3138518"/>
                  <a:pt x="6191276" y="3096578"/>
                  <a:pt x="6213234" y="3080816"/>
                </a:cubicBezTo>
                <a:cubicBezTo>
                  <a:pt x="6301065" y="3017768"/>
                  <a:pt x="6348069" y="2927217"/>
                  <a:pt x="6370445" y="2822695"/>
                </a:cubicBezTo>
                <a:cubicBezTo>
                  <a:pt x="6380641" y="2789407"/>
                  <a:pt x="6398384" y="2773423"/>
                  <a:pt x="6432104" y="2775188"/>
                </a:cubicBezTo>
                <a:cubicBezTo>
                  <a:pt x="6454745" y="2827107"/>
                  <a:pt x="6439676" y="2872823"/>
                  <a:pt x="6407522" y="2921874"/>
                </a:cubicBezTo>
                <a:cubicBezTo>
                  <a:pt x="6366497" y="2978915"/>
                  <a:pt x="6354095" y="3054365"/>
                  <a:pt x="6329489" y="3120722"/>
                </a:cubicBezTo>
                <a:cubicBezTo>
                  <a:pt x="6314197" y="3170655"/>
                  <a:pt x="6291136" y="3207497"/>
                  <a:pt x="6243225" y="3234583"/>
                </a:cubicBezTo>
                <a:cubicBezTo>
                  <a:pt x="6182230" y="3269442"/>
                  <a:pt x="6157181" y="3344230"/>
                  <a:pt x="6099959" y="3387741"/>
                </a:cubicBezTo>
                <a:cubicBezTo>
                  <a:pt x="6095303" y="3395954"/>
                  <a:pt x="6090425" y="3408382"/>
                  <a:pt x="6081996" y="3407941"/>
                </a:cubicBezTo>
                <a:cubicBezTo>
                  <a:pt x="6018548" y="3408848"/>
                  <a:pt x="6015459" y="3467875"/>
                  <a:pt x="5992399" y="3504717"/>
                </a:cubicBezTo>
                <a:cubicBezTo>
                  <a:pt x="5964902" y="3545556"/>
                  <a:pt x="5925422" y="3573085"/>
                  <a:pt x="5885943" y="3600612"/>
                </a:cubicBezTo>
                <a:cubicBezTo>
                  <a:pt x="5877290" y="3604388"/>
                  <a:pt x="5876849" y="3612820"/>
                  <a:pt x="5880626" y="3621474"/>
                </a:cubicBezTo>
                <a:cubicBezTo>
                  <a:pt x="5879081" y="3650986"/>
                  <a:pt x="5849354" y="3653659"/>
                  <a:pt x="5845802" y="3640788"/>
                </a:cubicBezTo>
                <a:cubicBezTo>
                  <a:pt x="5826710" y="3601741"/>
                  <a:pt x="5808527" y="3626155"/>
                  <a:pt x="5791004" y="3637920"/>
                </a:cubicBezTo>
                <a:cubicBezTo>
                  <a:pt x="5760174" y="3661676"/>
                  <a:pt x="5741108" y="3702955"/>
                  <a:pt x="5698297" y="3713397"/>
                </a:cubicBezTo>
                <a:cubicBezTo>
                  <a:pt x="5685430" y="3716952"/>
                  <a:pt x="5680332" y="3733596"/>
                  <a:pt x="5683886" y="3746465"/>
                </a:cubicBezTo>
                <a:cubicBezTo>
                  <a:pt x="5694766" y="3780856"/>
                  <a:pt x="5673029" y="3792402"/>
                  <a:pt x="5642861" y="3803509"/>
                </a:cubicBezTo>
                <a:cubicBezTo>
                  <a:pt x="5625340" y="3815274"/>
                  <a:pt x="5580077" y="3791765"/>
                  <a:pt x="5585639" y="3847018"/>
                </a:cubicBezTo>
                <a:cubicBezTo>
                  <a:pt x="5588750" y="3868319"/>
                  <a:pt x="5545275" y="3891412"/>
                  <a:pt x="5581668" y="3922911"/>
                </a:cubicBezTo>
                <a:cubicBezTo>
                  <a:pt x="5593870" y="3932003"/>
                  <a:pt x="5576128" y="3947985"/>
                  <a:pt x="5567258" y="3955979"/>
                </a:cubicBezTo>
                <a:cubicBezTo>
                  <a:pt x="5540862" y="3975734"/>
                  <a:pt x="5506700" y="3982403"/>
                  <a:pt x="5496065" y="4024123"/>
                </a:cubicBezTo>
                <a:cubicBezTo>
                  <a:pt x="5490966" y="4040768"/>
                  <a:pt x="5474546" y="4031455"/>
                  <a:pt x="5462345" y="4022359"/>
                </a:cubicBezTo>
                <a:cubicBezTo>
                  <a:pt x="5433943" y="3999733"/>
                  <a:pt x="5401325" y="3976888"/>
                  <a:pt x="5372922" y="3954263"/>
                </a:cubicBezTo>
                <a:lnTo>
                  <a:pt x="5366641" y="3949724"/>
                </a:lnTo>
                <a:lnTo>
                  <a:pt x="5317779" y="3990916"/>
                </a:lnTo>
                <a:cubicBezTo>
                  <a:pt x="5301191" y="4104366"/>
                  <a:pt x="5117133" y="4272003"/>
                  <a:pt x="5038128" y="4393804"/>
                </a:cubicBezTo>
                <a:cubicBezTo>
                  <a:pt x="4995493" y="4431289"/>
                  <a:pt x="4993405" y="4415678"/>
                  <a:pt x="5004831" y="4382369"/>
                </a:cubicBezTo>
                <a:cubicBezTo>
                  <a:pt x="4966373" y="4451075"/>
                  <a:pt x="4894618" y="4508346"/>
                  <a:pt x="4898795" y="4539566"/>
                </a:cubicBezTo>
                <a:cubicBezTo>
                  <a:pt x="4815614" y="4630147"/>
                  <a:pt x="4759461" y="4685330"/>
                  <a:pt x="4718915" y="4738425"/>
                </a:cubicBezTo>
                <a:cubicBezTo>
                  <a:pt x="4662764" y="4793608"/>
                  <a:pt x="4620128" y="4831092"/>
                  <a:pt x="4532769" y="4890452"/>
                </a:cubicBezTo>
                <a:cubicBezTo>
                  <a:pt x="4515075" y="4876928"/>
                  <a:pt x="4544195" y="4857142"/>
                  <a:pt x="4526503" y="4843619"/>
                </a:cubicBezTo>
                <a:cubicBezTo>
                  <a:pt x="4414200" y="4953986"/>
                  <a:pt x="4346622" y="5042477"/>
                  <a:pt x="4247835" y="5135145"/>
                </a:cubicBezTo>
                <a:cubicBezTo>
                  <a:pt x="4187016" y="5214788"/>
                  <a:pt x="4116243" y="5286824"/>
                  <a:pt x="4024115" y="5366186"/>
                </a:cubicBezTo>
                <a:lnTo>
                  <a:pt x="3995623" y="5389730"/>
                </a:lnTo>
                <a:lnTo>
                  <a:pt x="3986163" y="5416368"/>
                </a:lnTo>
                <a:cubicBezTo>
                  <a:pt x="3980621" y="5441443"/>
                  <a:pt x="3966875" y="5461863"/>
                  <a:pt x="3928277" y="5472526"/>
                </a:cubicBezTo>
                <a:cubicBezTo>
                  <a:pt x="3898331" y="5479414"/>
                  <a:pt x="3871054" y="5516037"/>
                  <a:pt x="3844218" y="5544226"/>
                </a:cubicBezTo>
                <a:cubicBezTo>
                  <a:pt x="3826696" y="5555992"/>
                  <a:pt x="3813391" y="5567978"/>
                  <a:pt x="3792093" y="5571093"/>
                </a:cubicBezTo>
                <a:cubicBezTo>
                  <a:pt x="3770798" y="5574206"/>
                  <a:pt x="3720438" y="5567343"/>
                  <a:pt x="3759942" y="5620143"/>
                </a:cubicBezTo>
                <a:cubicBezTo>
                  <a:pt x="3726221" y="5618379"/>
                  <a:pt x="3768613" y="5696696"/>
                  <a:pt x="3706934" y="5663875"/>
                </a:cubicBezTo>
                <a:cubicBezTo>
                  <a:pt x="3706934" y="5663875"/>
                  <a:pt x="3702717" y="5663654"/>
                  <a:pt x="3702497" y="5667870"/>
                </a:cubicBezTo>
                <a:cubicBezTo>
                  <a:pt x="3657037" y="5728908"/>
                  <a:pt x="3552985" y="5698095"/>
                  <a:pt x="3518847" y="5785093"/>
                </a:cubicBezTo>
                <a:cubicBezTo>
                  <a:pt x="3508650" y="5818381"/>
                  <a:pt x="3481816" y="5846570"/>
                  <a:pt x="3488261" y="5884957"/>
                </a:cubicBezTo>
                <a:cubicBezTo>
                  <a:pt x="3491151" y="5910476"/>
                  <a:pt x="3477623" y="5926679"/>
                  <a:pt x="3464095" y="5942882"/>
                </a:cubicBezTo>
                <a:cubicBezTo>
                  <a:pt x="3415082" y="5991051"/>
                  <a:pt x="3369844" y="6047872"/>
                  <a:pt x="3313061" y="6082948"/>
                </a:cubicBezTo>
                <a:cubicBezTo>
                  <a:pt x="3278236" y="6102265"/>
                  <a:pt x="3263829" y="6135334"/>
                  <a:pt x="3245422" y="6163964"/>
                </a:cubicBezTo>
                <a:cubicBezTo>
                  <a:pt x="3226576" y="6201028"/>
                  <a:pt x="3195749" y="6224781"/>
                  <a:pt x="3153375" y="6226792"/>
                </a:cubicBezTo>
                <a:cubicBezTo>
                  <a:pt x="3068633" y="6230812"/>
                  <a:pt x="3007197" y="6274101"/>
                  <a:pt x="2961294" y="6343572"/>
                </a:cubicBezTo>
                <a:cubicBezTo>
                  <a:pt x="2924264" y="6405051"/>
                  <a:pt x="2869029" y="6410615"/>
                  <a:pt x="2810016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0" y="6273075"/>
                  <a:pt x="2745200" y="6273075"/>
                  <a:pt x="2694401" y="6274643"/>
                </a:cubicBezTo>
                <a:cubicBezTo>
                  <a:pt x="2691288" y="6253343"/>
                  <a:pt x="2708370" y="6250008"/>
                  <a:pt x="2721454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1" y="6082464"/>
                </a:cubicBezTo>
                <a:cubicBezTo>
                  <a:pt x="2738711" y="6074030"/>
                  <a:pt x="2735159" y="6061161"/>
                  <a:pt x="2735600" y="6052727"/>
                </a:cubicBezTo>
                <a:cubicBezTo>
                  <a:pt x="2714743" y="6047410"/>
                  <a:pt x="2675264" y="6074938"/>
                  <a:pt x="2676367" y="6053856"/>
                </a:cubicBezTo>
                <a:cubicBezTo>
                  <a:pt x="2674580" y="6007257"/>
                  <a:pt x="2626206" y="5962449"/>
                  <a:pt x="2666789" y="5913839"/>
                </a:cubicBezTo>
                <a:cubicBezTo>
                  <a:pt x="2711808" y="5861233"/>
                  <a:pt x="2752833" y="5804192"/>
                  <a:pt x="2777438" y="5737835"/>
                </a:cubicBezTo>
                <a:cubicBezTo>
                  <a:pt x="2782535" y="5721190"/>
                  <a:pt x="2800057" y="5709425"/>
                  <a:pt x="2784079" y="5691678"/>
                </a:cubicBezTo>
                <a:cubicBezTo>
                  <a:pt x="2767881" y="5678147"/>
                  <a:pt x="2742592" y="5676823"/>
                  <a:pt x="2720855" y="5688369"/>
                </a:cubicBezTo>
                <a:cubicBezTo>
                  <a:pt x="2694460" y="5708127"/>
                  <a:pt x="2672284" y="5728106"/>
                  <a:pt x="2653878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7" y="5905898"/>
                  <a:pt x="2510171" y="5918325"/>
                  <a:pt x="2506174" y="5913889"/>
                </a:cubicBezTo>
                <a:cubicBezTo>
                  <a:pt x="2443172" y="5906365"/>
                  <a:pt x="2427658" y="5960513"/>
                  <a:pt x="2400601" y="5992919"/>
                </a:cubicBezTo>
                <a:cubicBezTo>
                  <a:pt x="2273974" y="6151176"/>
                  <a:pt x="2114951" y="6282369"/>
                  <a:pt x="2004743" y="6449939"/>
                </a:cubicBezTo>
                <a:cubicBezTo>
                  <a:pt x="1990994" y="6470360"/>
                  <a:pt x="1977907" y="6478129"/>
                  <a:pt x="1957495" y="6464378"/>
                </a:cubicBezTo>
                <a:cubicBezTo>
                  <a:pt x="1941296" y="6450848"/>
                  <a:pt x="1937744" y="6437978"/>
                  <a:pt x="1947056" y="6421555"/>
                </a:cubicBezTo>
                <a:cubicBezTo>
                  <a:pt x="1970119" y="6384711"/>
                  <a:pt x="1972325" y="6342549"/>
                  <a:pt x="1974311" y="6304603"/>
                </a:cubicBezTo>
                <a:cubicBezTo>
                  <a:pt x="1976959" y="6254008"/>
                  <a:pt x="1995805" y="6216946"/>
                  <a:pt x="2027074" y="6184760"/>
                </a:cubicBezTo>
                <a:cubicBezTo>
                  <a:pt x="2054130" y="6152354"/>
                  <a:pt x="2073196" y="6111075"/>
                  <a:pt x="2092042" y="6074010"/>
                </a:cubicBezTo>
                <a:cubicBezTo>
                  <a:pt x="2115986" y="6020301"/>
                  <a:pt x="2087145" y="6006109"/>
                  <a:pt x="2045655" y="5991255"/>
                </a:cubicBezTo>
                <a:cubicBezTo>
                  <a:pt x="2033008" y="5990593"/>
                  <a:pt x="2016148" y="5989710"/>
                  <a:pt x="2017031" y="5972846"/>
                </a:cubicBezTo>
                <a:cubicBezTo>
                  <a:pt x="2017913" y="5955981"/>
                  <a:pt x="2034553" y="5961080"/>
                  <a:pt x="2043205" y="5957304"/>
                </a:cubicBezTo>
                <a:cubicBezTo>
                  <a:pt x="2073594" y="5941983"/>
                  <a:pt x="2088002" y="5908915"/>
                  <a:pt x="2089326" y="5883619"/>
                </a:cubicBezTo>
                <a:cubicBezTo>
                  <a:pt x="2086878" y="5849669"/>
                  <a:pt x="2048500" y="5856114"/>
                  <a:pt x="2027203" y="5859228"/>
                </a:cubicBezTo>
                <a:cubicBezTo>
                  <a:pt x="1984613" y="5865456"/>
                  <a:pt x="1950009" y="5880556"/>
                  <a:pt x="1930943" y="5921835"/>
                </a:cubicBezTo>
                <a:cubicBezTo>
                  <a:pt x="1926288" y="5930046"/>
                  <a:pt x="1921188" y="5946690"/>
                  <a:pt x="1904328" y="5945808"/>
                </a:cubicBezTo>
                <a:cubicBezTo>
                  <a:pt x="1891684" y="5945146"/>
                  <a:pt x="1892567" y="5928281"/>
                  <a:pt x="1893008" y="5919849"/>
                </a:cubicBezTo>
                <a:cubicBezTo>
                  <a:pt x="1889894" y="5898548"/>
                  <a:pt x="1877251" y="5897886"/>
                  <a:pt x="1860171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2" y="6022438"/>
                  <a:pt x="1661465" y="6033509"/>
                  <a:pt x="1649893" y="6043868"/>
                </a:cubicBezTo>
                <a:lnTo>
                  <a:pt x="1622071" y="6065956"/>
                </a:lnTo>
                <a:lnTo>
                  <a:pt x="1540971" y="6160162"/>
                </a:lnTo>
                <a:cubicBezTo>
                  <a:pt x="1544660" y="6175465"/>
                  <a:pt x="1544660" y="6175465"/>
                  <a:pt x="1544660" y="6175465"/>
                </a:cubicBezTo>
                <a:cubicBezTo>
                  <a:pt x="1544660" y="6175465"/>
                  <a:pt x="1529348" y="6179157"/>
                  <a:pt x="1529348" y="6179157"/>
                </a:cubicBezTo>
                <a:cubicBezTo>
                  <a:pt x="1533038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1" y="6194940"/>
                </a:lnTo>
                <a:lnTo>
                  <a:pt x="1514037" y="6182848"/>
                </a:lnTo>
                <a:cubicBezTo>
                  <a:pt x="1506382" y="6184694"/>
                  <a:pt x="1502554" y="6185617"/>
                  <a:pt x="1501102" y="6187991"/>
                </a:cubicBezTo>
                <a:lnTo>
                  <a:pt x="1501761" y="6194940"/>
                </a:lnTo>
                <a:lnTo>
                  <a:pt x="1484784" y="6211661"/>
                </a:lnTo>
                <a:cubicBezTo>
                  <a:pt x="1457624" y="6247055"/>
                  <a:pt x="1435730" y="6294843"/>
                  <a:pt x="1409997" y="6288901"/>
                </a:cubicBezTo>
                <a:cubicBezTo>
                  <a:pt x="1476958" y="6163447"/>
                  <a:pt x="1464022" y="6084581"/>
                  <a:pt x="1511970" y="5984207"/>
                </a:cubicBezTo>
                <a:lnTo>
                  <a:pt x="1538118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0" y="5724239"/>
                  <a:pt x="1509613" y="5734902"/>
                  <a:pt x="1482117" y="5775743"/>
                </a:cubicBezTo>
                <a:cubicBezTo>
                  <a:pt x="1459274" y="5808369"/>
                  <a:pt x="1447291" y="5795057"/>
                  <a:pt x="1436192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6" y="5638616"/>
                  <a:pt x="1457440" y="5601112"/>
                  <a:pt x="1463644" y="5563387"/>
                </a:cubicBezTo>
                <a:cubicBezTo>
                  <a:pt x="1464306" y="5550738"/>
                  <a:pt x="1473617" y="5534314"/>
                  <a:pt x="1461191" y="5529435"/>
                </a:cubicBezTo>
                <a:cubicBezTo>
                  <a:pt x="1444773" y="5520123"/>
                  <a:pt x="1431467" y="5532109"/>
                  <a:pt x="1422596" y="5540099"/>
                </a:cubicBezTo>
                <a:cubicBezTo>
                  <a:pt x="1413725" y="5548091"/>
                  <a:pt x="1404631" y="5560299"/>
                  <a:pt x="1395762" y="5568288"/>
                </a:cubicBezTo>
                <a:cubicBezTo>
                  <a:pt x="1332778" y="5641094"/>
                  <a:pt x="1265360" y="5717893"/>
                  <a:pt x="1198384" y="5786259"/>
                </a:cubicBezTo>
                <a:cubicBezTo>
                  <a:pt x="1167334" y="5814228"/>
                  <a:pt x="1128294" y="5833325"/>
                  <a:pt x="1083475" y="5801385"/>
                </a:cubicBezTo>
                <a:cubicBezTo>
                  <a:pt x="1067276" y="5787855"/>
                  <a:pt x="1045979" y="5790966"/>
                  <a:pt x="1028677" y="5798517"/>
                </a:cubicBezTo>
                <a:cubicBezTo>
                  <a:pt x="1024242" y="5802511"/>
                  <a:pt x="1015593" y="5806287"/>
                  <a:pt x="1011155" y="5810283"/>
                </a:cubicBezTo>
                <a:cubicBezTo>
                  <a:pt x="981651" y="5808739"/>
                  <a:pt x="943494" y="5810970"/>
                  <a:pt x="927957" y="5784790"/>
                </a:cubicBezTo>
                <a:cubicBezTo>
                  <a:pt x="912422" y="5758611"/>
                  <a:pt x="934822" y="5734415"/>
                  <a:pt x="956779" y="5718655"/>
                </a:cubicBezTo>
                <a:cubicBezTo>
                  <a:pt x="1027750" y="5654725"/>
                  <a:pt x="1086517" y="5581701"/>
                  <a:pt x="1129307" y="5490928"/>
                </a:cubicBezTo>
                <a:cubicBezTo>
                  <a:pt x="1143276" y="5466293"/>
                  <a:pt x="1135509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3" y="5473647"/>
                  <a:pt x="1010402" y="5501616"/>
                  <a:pt x="979575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2" y="5500980"/>
                  <a:pt x="946957" y="5502524"/>
                  <a:pt x="960263" y="5490538"/>
                </a:cubicBezTo>
                <a:cubicBezTo>
                  <a:pt x="968915" y="5486762"/>
                  <a:pt x="977785" y="5478772"/>
                  <a:pt x="986437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6" y="5275510"/>
                  <a:pt x="996344" y="5204938"/>
                  <a:pt x="1074861" y="5158314"/>
                </a:cubicBezTo>
                <a:cubicBezTo>
                  <a:pt x="1144950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49" y="4757675"/>
                  <a:pt x="1430136" y="4749903"/>
                  <a:pt x="1438788" y="4746127"/>
                </a:cubicBezTo>
                <a:cubicBezTo>
                  <a:pt x="1556787" y="4671975"/>
                  <a:pt x="1646605" y="4570983"/>
                  <a:pt x="1732425" y="4465552"/>
                </a:cubicBezTo>
                <a:cubicBezTo>
                  <a:pt x="1750388" y="4445353"/>
                  <a:pt x="1772789" y="4421159"/>
                  <a:pt x="1748821" y="4394540"/>
                </a:cubicBezTo>
                <a:cubicBezTo>
                  <a:pt x="1725078" y="4363700"/>
                  <a:pt x="1698683" y="4383458"/>
                  <a:pt x="1672290" y="4403217"/>
                </a:cubicBezTo>
                <a:cubicBezTo>
                  <a:pt x="1641461" y="4426970"/>
                  <a:pt x="1607635" y="4447395"/>
                  <a:pt x="1577250" y="4472757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0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49" y="4601625"/>
                </a:lnTo>
                <a:lnTo>
                  <a:pt x="1386972" y="4686679"/>
                </a:lnTo>
                <a:cubicBezTo>
                  <a:pt x="1330821" y="4741863"/>
                  <a:pt x="1288186" y="4779347"/>
                  <a:pt x="1200827" y="4838705"/>
                </a:cubicBezTo>
                <a:cubicBezTo>
                  <a:pt x="1183133" y="4825183"/>
                  <a:pt x="1212253" y="4805396"/>
                  <a:pt x="1194561" y="4791874"/>
                </a:cubicBezTo>
                <a:cubicBezTo>
                  <a:pt x="1082258" y="4902239"/>
                  <a:pt x="1014680" y="4990732"/>
                  <a:pt x="915893" y="5083399"/>
                </a:cubicBezTo>
                <a:cubicBezTo>
                  <a:pt x="834799" y="5189590"/>
                  <a:pt x="736014" y="5282257"/>
                  <a:pt x="592502" y="5396799"/>
                </a:cubicBezTo>
                <a:cubicBezTo>
                  <a:pt x="662169" y="5323918"/>
                  <a:pt x="601841" y="5347880"/>
                  <a:pt x="555028" y="5354143"/>
                </a:cubicBezTo>
                <a:cubicBezTo>
                  <a:pt x="539424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0" y="5342708"/>
                </a:cubicBezTo>
                <a:cubicBezTo>
                  <a:pt x="521730" y="5342708"/>
                  <a:pt x="521730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2" y="5287525"/>
                </a:cubicBezTo>
                <a:cubicBezTo>
                  <a:pt x="593485" y="5285438"/>
                  <a:pt x="607002" y="5267739"/>
                  <a:pt x="607002" y="5267739"/>
                </a:cubicBezTo>
                <a:cubicBezTo>
                  <a:pt x="624694" y="5281262"/>
                  <a:pt x="609090" y="5283350"/>
                  <a:pt x="595575" y="5301047"/>
                </a:cubicBezTo>
                <a:cubicBezTo>
                  <a:pt x="595575" y="5301047"/>
                  <a:pt x="595575" y="5301047"/>
                  <a:pt x="582059" y="5318746"/>
                </a:cubicBezTo>
                <a:cubicBezTo>
                  <a:pt x="655903" y="5277087"/>
                  <a:pt x="768206" y="5166720"/>
                  <a:pt x="764028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0" y="4786703"/>
                  <a:pt x="1105112" y="4835622"/>
                  <a:pt x="1163352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1" y="4593105"/>
                </a:lnTo>
                <a:lnTo>
                  <a:pt x="1163695" y="4712707"/>
                </a:lnTo>
                <a:cubicBezTo>
                  <a:pt x="1096601" y="4763100"/>
                  <a:pt x="1031506" y="4815711"/>
                  <a:pt x="971403" y="4873868"/>
                </a:cubicBezTo>
                <a:cubicBezTo>
                  <a:pt x="913519" y="4930027"/>
                  <a:pt x="856073" y="4977754"/>
                  <a:pt x="767779" y="4968905"/>
                </a:cubicBezTo>
                <a:cubicBezTo>
                  <a:pt x="750919" y="4968023"/>
                  <a:pt x="733617" y="4975574"/>
                  <a:pt x="720089" y="4991775"/>
                </a:cubicBezTo>
                <a:cubicBezTo>
                  <a:pt x="670195" y="5056809"/>
                  <a:pt x="596773" y="5086788"/>
                  <a:pt x="527126" y="5125420"/>
                </a:cubicBezTo>
                <a:cubicBezTo>
                  <a:pt x="479214" y="5152509"/>
                  <a:pt x="435521" y="5179817"/>
                  <a:pt x="391825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2"/>
                </a:cubicBezTo>
                <a:cubicBezTo>
                  <a:pt x="354971" y="5103728"/>
                  <a:pt x="375582" y="5032936"/>
                  <a:pt x="421703" y="4959251"/>
                </a:cubicBezTo>
                <a:cubicBezTo>
                  <a:pt x="340075" y="4984572"/>
                  <a:pt x="267534" y="4997688"/>
                  <a:pt x="218080" y="5054288"/>
                </a:cubicBezTo>
                <a:cubicBezTo>
                  <a:pt x="208988" y="5066494"/>
                  <a:pt x="195901" y="5074266"/>
                  <a:pt x="179262" y="5069167"/>
                </a:cubicBezTo>
                <a:cubicBezTo>
                  <a:pt x="162843" y="5059850"/>
                  <a:pt x="171936" y="5047644"/>
                  <a:pt x="176812" y="5035217"/>
                </a:cubicBezTo>
                <a:cubicBezTo>
                  <a:pt x="182131" y="5014355"/>
                  <a:pt x="170147" y="5001045"/>
                  <a:pt x="153507" y="4995946"/>
                </a:cubicBezTo>
                <a:cubicBezTo>
                  <a:pt x="128659" y="4986191"/>
                  <a:pt x="119125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3" y="5051468"/>
                  <a:pt x="0" y="5021735"/>
                </a:cubicBezTo>
                <a:cubicBezTo>
                  <a:pt x="1545" y="4992221"/>
                  <a:pt x="35045" y="4998203"/>
                  <a:pt x="60557" y="4995310"/>
                </a:cubicBezTo>
                <a:cubicBezTo>
                  <a:pt x="68985" y="4995751"/>
                  <a:pt x="73423" y="4991755"/>
                  <a:pt x="86066" y="4992417"/>
                </a:cubicBezTo>
                <a:cubicBezTo>
                  <a:pt x="78961" y="4966679"/>
                  <a:pt x="57225" y="4978224"/>
                  <a:pt x="45021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3" y="4914540"/>
                  <a:pt x="56318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0" y="4529958"/>
                  <a:pt x="140947" y="4509098"/>
                  <a:pt x="149820" y="4501107"/>
                </a:cubicBezTo>
                <a:cubicBezTo>
                  <a:pt x="197949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0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8" y="4216390"/>
                  <a:pt x="182566" y="4198422"/>
                </a:cubicBezTo>
                <a:cubicBezTo>
                  <a:pt x="178570" y="4193984"/>
                  <a:pt x="178791" y="4189767"/>
                  <a:pt x="174797" y="4185330"/>
                </a:cubicBezTo>
                <a:cubicBezTo>
                  <a:pt x="226702" y="4162681"/>
                  <a:pt x="178769" y="4109439"/>
                  <a:pt x="209819" y="4081470"/>
                </a:cubicBezTo>
                <a:cubicBezTo>
                  <a:pt x="218910" y="4069263"/>
                  <a:pt x="211584" y="4047740"/>
                  <a:pt x="208252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4" y="3901030"/>
                  <a:pt x="364605" y="3869726"/>
                  <a:pt x="400974" y="3820896"/>
                </a:cubicBezTo>
                <a:cubicBezTo>
                  <a:pt x="405409" y="3816900"/>
                  <a:pt x="414058" y="3813127"/>
                  <a:pt x="414499" y="3804693"/>
                </a:cubicBezTo>
                <a:cubicBezTo>
                  <a:pt x="432220" y="3708382"/>
                  <a:pt x="527821" y="3658426"/>
                  <a:pt x="570169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1" y="2659203"/>
                  <a:pt x="1185956" y="2631700"/>
                </a:cubicBezTo>
                <a:lnTo>
                  <a:pt x="1184401" y="2626072"/>
                </a:lnTo>
                <a:lnTo>
                  <a:pt x="1173243" y="2644084"/>
                </a:lnTo>
                <a:cubicBezTo>
                  <a:pt x="1168020" y="2657531"/>
                  <a:pt x="1166028" y="2672444"/>
                  <a:pt x="1169705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6" y="2777306"/>
                  <a:pt x="1063911" y="2812723"/>
                  <a:pt x="1047140" y="2827845"/>
                </a:cubicBezTo>
                <a:cubicBezTo>
                  <a:pt x="980058" y="2888329"/>
                  <a:pt x="949422" y="2967866"/>
                  <a:pt x="940529" y="3056720"/>
                </a:cubicBezTo>
                <a:cubicBezTo>
                  <a:pt x="935149" y="3085303"/>
                  <a:pt x="921899" y="3100217"/>
                  <a:pt x="893738" y="3101877"/>
                </a:cubicBezTo>
                <a:cubicBezTo>
                  <a:pt x="870128" y="3060869"/>
                  <a:pt x="878405" y="3021515"/>
                  <a:pt x="900556" y="2977811"/>
                </a:cubicBezTo>
                <a:cubicBezTo>
                  <a:pt x="929333" y="2926651"/>
                  <a:pt x="932639" y="2862858"/>
                  <a:pt x="946920" y="2805484"/>
                </a:cubicBezTo>
                <a:cubicBezTo>
                  <a:pt x="954990" y="2762609"/>
                  <a:pt x="970723" y="2729884"/>
                  <a:pt x="1007991" y="2702956"/>
                </a:cubicBezTo>
                <a:cubicBezTo>
                  <a:pt x="1031699" y="2685660"/>
                  <a:pt x="1047018" y="2660908"/>
                  <a:pt x="1061846" y="2635301"/>
                </a:cubicBezTo>
                <a:lnTo>
                  <a:pt x="1065180" y="2629726"/>
                </a:lnTo>
                <a:lnTo>
                  <a:pt x="1069875" y="2618870"/>
                </a:lnTo>
                <a:lnTo>
                  <a:pt x="1072037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5" y="2618870"/>
                </a:lnTo>
                <a:lnTo>
                  <a:pt x="1063474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69" y="2590734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5" y="2571757"/>
                </a:cubicBezTo>
                <a:cubicBezTo>
                  <a:pt x="1159160" y="2425000"/>
                  <a:pt x="1247893" y="2291212"/>
                  <a:pt x="1359603" y="2215307"/>
                </a:cubicBezTo>
                <a:cubicBezTo>
                  <a:pt x="1375512" y="2106503"/>
                  <a:pt x="1552034" y="1945728"/>
                  <a:pt x="1627804" y="1828915"/>
                </a:cubicBezTo>
                <a:cubicBezTo>
                  <a:pt x="1668695" y="1792965"/>
                  <a:pt x="1670698" y="1807936"/>
                  <a:pt x="1659738" y="1839882"/>
                </a:cubicBezTo>
                <a:cubicBezTo>
                  <a:pt x="1696622" y="1773988"/>
                  <a:pt x="1765439" y="1719063"/>
                  <a:pt x="1761434" y="1689119"/>
                </a:cubicBezTo>
                <a:cubicBezTo>
                  <a:pt x="1841211" y="1602248"/>
                  <a:pt x="1895063" y="1549324"/>
                  <a:pt x="1933950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1" y="1362327"/>
                  <a:pt x="2112674" y="1375433"/>
                  <a:pt x="2112772" y="1386849"/>
                </a:cubicBezTo>
                <a:lnTo>
                  <a:pt x="2115875" y="1392643"/>
                </a:lnTo>
                <a:lnTo>
                  <a:pt x="2368381" y="1113415"/>
                </a:lnTo>
                <a:lnTo>
                  <a:pt x="2372963" y="1120035"/>
                </a:lnTo>
                <a:lnTo>
                  <a:pt x="2380065" y="1123576"/>
                </a:lnTo>
                <a:lnTo>
                  <a:pt x="2385743" y="1117924"/>
                </a:lnTo>
                <a:cubicBezTo>
                  <a:pt x="2463516" y="1016082"/>
                  <a:pt x="2558258" y="927208"/>
                  <a:pt x="2695893" y="817356"/>
                </a:cubicBezTo>
                <a:cubicBezTo>
                  <a:pt x="2629078" y="887253"/>
                  <a:pt x="2686938" y="864273"/>
                  <a:pt x="2731833" y="858265"/>
                </a:cubicBezTo>
                <a:cubicBezTo>
                  <a:pt x="2746799" y="856263"/>
                  <a:pt x="2759761" y="839288"/>
                  <a:pt x="2774726" y="837287"/>
                </a:cubicBezTo>
                <a:cubicBezTo>
                  <a:pt x="2774726" y="837287"/>
                  <a:pt x="2775228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90"/>
                  <a:pt x="2932623" y="672646"/>
                  <a:pt x="3000067" y="676175"/>
                </a:cubicBezTo>
                <a:cubicBezTo>
                  <a:pt x="3012711" y="676837"/>
                  <a:pt x="3022244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2" y="486345"/>
                  <a:pt x="3351635" y="500096"/>
                  <a:pt x="3349649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0" y="784152"/>
                  <a:pt x="3268528" y="795917"/>
                  <a:pt x="3284726" y="809448"/>
                </a:cubicBezTo>
                <a:cubicBezTo>
                  <a:pt x="3300924" y="822978"/>
                  <a:pt x="3318226" y="815429"/>
                  <a:pt x="3331534" y="803443"/>
                </a:cubicBezTo>
                <a:cubicBezTo>
                  <a:pt x="3362805" y="771258"/>
                  <a:pt x="3394074" y="739072"/>
                  <a:pt x="3421571" y="698234"/>
                </a:cubicBezTo>
                <a:cubicBezTo>
                  <a:pt x="3513815" y="550861"/>
                  <a:pt x="3654875" y="439867"/>
                  <a:pt x="3767311" y="310461"/>
                </a:cubicBezTo>
                <a:cubicBezTo>
                  <a:pt x="3785275" y="290261"/>
                  <a:pt x="3815663" y="274944"/>
                  <a:pt x="3837621" y="259179"/>
                </a:cubicBezTo>
                <a:cubicBezTo>
                  <a:pt x="3855143" y="247413"/>
                  <a:pt x="3872667" y="235647"/>
                  <a:pt x="3883987" y="261605"/>
                </a:cubicBezTo>
                <a:cubicBezTo>
                  <a:pt x="3891756" y="274697"/>
                  <a:pt x="3904843" y="266925"/>
                  <a:pt x="3913493" y="263149"/>
                </a:cubicBezTo>
                <a:cubicBezTo>
                  <a:pt x="3965617" y="236283"/>
                  <a:pt x="3990247" y="250257"/>
                  <a:pt x="4000022" y="305729"/>
                </a:cubicBezTo>
                <a:cubicBezTo>
                  <a:pt x="3999801" y="309945"/>
                  <a:pt x="4003578" y="318597"/>
                  <a:pt x="4007791" y="318818"/>
                </a:cubicBezTo>
                <a:cubicBezTo>
                  <a:pt x="4081895" y="356518"/>
                  <a:pt x="4036878" y="409124"/>
                  <a:pt x="4025798" y="459279"/>
                </a:cubicBezTo>
                <a:cubicBezTo>
                  <a:pt x="4021143" y="467488"/>
                  <a:pt x="4016488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39" y="575982"/>
                </a:cubicBezTo>
                <a:cubicBezTo>
                  <a:pt x="4094367" y="522055"/>
                  <a:pt x="4174012" y="534677"/>
                  <a:pt x="4189966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7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6" y="285896"/>
                </a:cubicBezTo>
                <a:cubicBezTo>
                  <a:pt x="4262459" y="298326"/>
                  <a:pt x="4257582" y="310753"/>
                  <a:pt x="4265129" y="328059"/>
                </a:cubicBezTo>
                <a:cubicBezTo>
                  <a:pt x="4286207" y="329162"/>
                  <a:pt x="4291303" y="312518"/>
                  <a:pt x="4291965" y="299870"/>
                </a:cubicBezTo>
                <a:cubicBezTo>
                  <a:pt x="4294392" y="253489"/>
                  <a:pt x="4313679" y="207993"/>
                  <a:pt x="4324535" y="162056"/>
                </a:cubicBezTo>
                <a:cubicBezTo>
                  <a:pt x="4340049" y="107909"/>
                  <a:pt x="4367327" y="71285"/>
                  <a:pt x="4426778" y="65942"/>
                </a:cubicBezTo>
                <a:cubicBezTo>
                  <a:pt x="4439644" y="62387"/>
                  <a:pt x="4452290" y="63048"/>
                  <a:pt x="4457387" y="46404"/>
                </a:cubicBezTo>
                <a:cubicBezTo>
                  <a:pt x="4472018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0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143114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207932"/>
            <a:ext cx="5364000" cy="3145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870136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429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3BEBE-7F80-4C02-85AD-F4A830736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2A8AC-DD9C-4897-AD37-77897DB14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3B521-61F7-4164-8BF1-661A2C8E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18A1-52D3-445E-9792-4C9CD1BDF945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813B-35B2-4475-B94C-A8BDF06E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6A88B-27B1-43B6-A71A-FB490C17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655-944C-4CF6-BD06-7BEDDEF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94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1B15-7117-4F5E-890C-9A69E89C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F6D9D-F2FA-49C0-B767-65BE5512A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01CEC-5AAC-4E85-A02E-8DF7603C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18A1-52D3-445E-9792-4C9CD1BDF945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212CC-F96D-4FA4-9C2D-918A17595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C08F5-3D3E-482A-B4A4-D18F698E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655-944C-4CF6-BD06-7BEDDEF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2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24EE9-6086-4FA4-9195-E033689A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01CF3-8B7C-45C6-8BD8-A1F02CD4C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DFCF3-2B72-4CCA-9789-8815F41D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18A1-52D3-445E-9792-4C9CD1BDF945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BE7C9-48AD-48C0-992E-AA16ACAB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E9C3F-AEA5-479D-B87B-055A563C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655-944C-4CF6-BD06-7BEDDEF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78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A0E4-0B20-4EB2-A65F-143E2FF07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91599-4E06-4091-95CE-E38DFE286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C07D4-EC5E-4F9A-BA67-8D11C9B34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ECE5C-1BAC-48C7-B6FC-D8F9D062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18A1-52D3-445E-9792-4C9CD1BDF945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8FED2-C442-409E-B1C0-A17FF6A8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1E0FB-A7A7-4E9D-9404-B843F748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655-944C-4CF6-BD06-7BEDDEF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53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1F606-BD82-4325-B8E0-6E5AA2B8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5EB8C-2358-45FB-B7DE-B0F4F793D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6CD1B-9B75-4D88-A3B1-2D34FE381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9B0AE-6F82-4664-AE0A-46EAC1784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3AA922-F2E3-4111-B149-731032A4F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6A59F-4020-476C-B4DC-C6B62D07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18A1-52D3-445E-9792-4C9CD1BDF945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A6FC3-24FF-4281-989D-F5CC5EDA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ADF40C-EAC5-4094-8F95-5C60589D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655-944C-4CF6-BD06-7BEDDEF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8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3331-EC98-43FA-9411-A869DD1D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4234B-CB1B-43FF-91D4-3A982890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18A1-52D3-445E-9792-4C9CD1BDF945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415CA-D9CA-43E3-AD34-B7CDF656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94955-4A9B-425D-BEB7-C216619FD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655-944C-4CF6-BD06-7BEDDEF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15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50E7F6-A282-4573-A80E-F02911E6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18A1-52D3-445E-9792-4C9CD1BDF945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4401F-52F8-44EB-B949-753B8102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1B131-D0FC-4829-AF1D-FB210D71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655-944C-4CF6-BD06-7BEDDEF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A662-664A-44B4-9B4A-FE9AEA58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D8729-EB0F-4B8D-A464-A8DCDD98F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D21BA-8D8A-4398-9082-8AF26CD2C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061E7-F11B-4341-B665-8E8912C9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18A1-52D3-445E-9792-4C9CD1BDF945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6CC09-4CCA-4816-8441-B4F7E32F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B053C-D31F-4C06-82C9-86B27798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655-944C-4CF6-BD06-7BEDDEF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89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ED73-5F23-4CEE-9BB5-A3FFC01D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A1572-521B-48B6-A657-3CF6E71BA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F14F0-40D1-48B1-81C4-872598C63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D2B53-76FC-4E7E-9682-4A2DE888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18A1-52D3-445E-9792-4C9CD1BDF945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13F10-F446-4BDF-81D8-2C7AA392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A1D37-796C-4D67-91AD-2BA27DDD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655-944C-4CF6-BD06-7BEDDEF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51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FF82-2EEE-49D0-8202-2EE04BE8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78CDD-E6A7-49FB-A685-64680F460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CA1CC-33F2-4E2B-9268-5FB82012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18A1-52D3-445E-9792-4C9CD1BDF945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E5B38-6A8C-4C40-B540-3301B564F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8D3D2-CF73-4868-9B6B-C5ABF34D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655-944C-4CF6-BD06-7BEDDEF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55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14FCBA-BCF2-432D-8E81-3E16C9DEF1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816327-7774-489E-8844-C9CDDBBED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908F-2070-497B-8340-B4610CF8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18A1-52D3-445E-9792-4C9CD1BDF945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B7285-5BD8-414D-A65B-C350C028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94A16-D897-47D1-8B82-292C2E68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655-944C-4CF6-BD06-7BEDDEF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97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425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40E8-034C-4B58-99FF-73AB0A580D1B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62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E58-FB77-445C-829E-62FACF530AD1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09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048D-6EF0-4F31-B164-C9BB8F2D83BE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60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1A77-4424-44CC-B323-44F1C135FE4D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51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4D3B-EECC-4AB4-9EF5-42A842BA3C5D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44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38F5-52DB-4AA8-9A61-4AD67C51E30A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72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DE21-221F-415A-ADCC-47F7511C8B6B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18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2AFD-597E-4E4A-9FD1-2256F7DAF852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724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3EB3-4F6E-421A-BCA2-1A304A193AE8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62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EE8-0CC0-4E6C-8B1F-26AB7A686791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69907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EE8-0CC0-4E6C-8B1F-26AB7A686791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4943978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EE8-0CC0-4E6C-8B1F-26AB7A686791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4223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EE8-0CC0-4E6C-8B1F-26AB7A686791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0958403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EE8-0CC0-4E6C-8B1F-26AB7A686791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21233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9D60-A6E0-4D9A-9C72-1BE2B8D288B0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4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03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CEB4-8016-406B-B9D6-AB22A146798B}" type="datetime1">
              <a:rPr lang="en-US" smtClean="0"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7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05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6360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8752" y="2201892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87484" y="2201892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016215" y="2201892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91631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870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104747" y="15665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0" y="0"/>
            <a:ext cx="3017520" cy="3017520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9647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9647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647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688F8A2-EC93-4B05-8B4E-4F8BDD0206B5}" type="datetime1">
              <a:rPr lang="en-US" smtClean="0">
                <a:latin typeface="+mn-lt"/>
              </a:rPr>
              <a:t>3/16/2025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9672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29863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7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3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6816E-120B-4EE4-BA99-A3865910D1F9}"/>
              </a:ext>
            </a:extLst>
          </p:cNvPr>
          <p:cNvSpPr/>
          <p:nvPr userDrawn="1"/>
        </p:nvSpPr>
        <p:spPr>
          <a:xfrm>
            <a:off x="0" y="1711853"/>
            <a:ext cx="12192000" cy="2225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502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id="{D061F51E-0F7D-43E2-BFE9-8084F70025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5221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676CAC46-D06D-41EF-93D2-88C4B28D18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45638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1" name="그룹 2">
            <a:extLst>
              <a:ext uri="{FF2B5EF4-FFF2-40B4-BE49-F238E27FC236}">
                <a16:creationId xmlns:a16="http://schemas.microsoft.com/office/drawing/2014/main" id="{683784F2-CEBF-4D2D-AED0-CC5F6B943072}"/>
              </a:ext>
            </a:extLst>
          </p:cNvPr>
          <p:cNvGrpSpPr/>
          <p:nvPr userDrawn="1"/>
        </p:nvGrpSpPr>
        <p:grpSpPr>
          <a:xfrm>
            <a:off x="4354502" y="3657845"/>
            <a:ext cx="2077328" cy="936104"/>
            <a:chOff x="4446036" y="3296029"/>
            <a:chExt cx="1852059" cy="9361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:a16="http://schemas.microsoft.com/office/drawing/2014/main" id="{3E4851FF-0276-4DB9-9D79-C6FD78B81B2B}"/>
              </a:ext>
            </a:extLst>
          </p:cNvPr>
          <p:cNvGrpSpPr/>
          <p:nvPr userDrawn="1"/>
        </p:nvGrpSpPr>
        <p:grpSpPr>
          <a:xfrm>
            <a:off x="6845221" y="3657845"/>
            <a:ext cx="2077328" cy="936104"/>
            <a:chOff x="7046603" y="3303644"/>
            <a:chExt cx="1852059" cy="9361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1F80E7-4123-4268-A5C6-70DE48640135}"/>
                </a:ext>
              </a:extLst>
            </p:cNvPr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F39642-9393-4A9C-894C-DBF916DA9CFC}"/>
                </a:ext>
              </a:extLst>
            </p:cNvPr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:a16="http://schemas.microsoft.com/office/drawing/2014/main" id="{CF3D58A7-D9A0-46D6-A473-550BA988535F}"/>
              </a:ext>
            </a:extLst>
          </p:cNvPr>
          <p:cNvGrpSpPr/>
          <p:nvPr userDrawn="1"/>
        </p:nvGrpSpPr>
        <p:grpSpPr>
          <a:xfrm>
            <a:off x="9345638" y="3657845"/>
            <a:ext cx="2077328" cy="936104"/>
            <a:chOff x="9446869" y="3311259"/>
            <a:chExt cx="1852059" cy="93610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897FC37-915A-4007-ABB4-E2D5A1F7A924}"/>
                </a:ext>
              </a:extLst>
            </p:cNvPr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4EC1E1-8DDF-4F6D-8F2A-3AB6E4F2E23B}"/>
                </a:ext>
              </a:extLst>
            </p:cNvPr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D53399F-4B30-4CD5-AF8B-0759923C1817}"/>
              </a:ext>
            </a:extLst>
          </p:cNvPr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1714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3A6664-83E5-4487-B534-989C9B886DA9}"/>
              </a:ext>
            </a:extLst>
          </p:cNvPr>
          <p:cNvSpPr/>
          <p:nvPr userDrawn="1"/>
        </p:nvSpPr>
        <p:spPr>
          <a:xfrm>
            <a:off x="0" y="3952112"/>
            <a:ext cx="12192000" cy="2905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D0A8E277-D47A-4CA2-B364-4F48F87985A9}"/>
              </a:ext>
            </a:extLst>
          </p:cNvPr>
          <p:cNvSpPr/>
          <p:nvPr userDrawn="1"/>
        </p:nvSpPr>
        <p:spPr>
          <a:xfrm>
            <a:off x="7723676" y="1530984"/>
            <a:ext cx="2780705" cy="226346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6" name="Trapezoid 18">
            <a:extLst>
              <a:ext uri="{FF2B5EF4-FFF2-40B4-BE49-F238E27FC236}">
                <a16:creationId xmlns:a16="http://schemas.microsoft.com/office/drawing/2014/main" id="{E5026CD6-24EE-46BC-860C-5C52904E9C7E}"/>
              </a:ext>
            </a:extLst>
          </p:cNvPr>
          <p:cNvSpPr/>
          <p:nvPr userDrawn="1"/>
        </p:nvSpPr>
        <p:spPr>
          <a:xfrm rot="10800000">
            <a:off x="1518939" y="4358054"/>
            <a:ext cx="3392680" cy="1877283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19702" y="1604299"/>
            <a:ext cx="2582979" cy="15271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>
            <a:extLst>
              <a:ext uri="{FF2B5EF4-FFF2-40B4-BE49-F238E27FC236}">
                <a16:creationId xmlns:a16="http://schemas.microsoft.com/office/drawing/2014/main" id="{242FF9A1-C321-419F-80C3-AFB36D2C5F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60508" y="4443714"/>
            <a:ext cx="2509540" cy="15303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164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5" r:id="rId2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90" r:id="rId3"/>
    <p:sldLayoutId id="2147483691" r:id="rId4"/>
    <p:sldLayoutId id="2147483654" r:id="rId5"/>
    <p:sldLayoutId id="2147483692" r:id="rId6"/>
    <p:sldLayoutId id="2147483693" r:id="rId7"/>
    <p:sldLayoutId id="2147483694" r:id="rId8"/>
    <p:sldLayoutId id="2147483696" r:id="rId9"/>
    <p:sldLayoutId id="2147483699" r:id="rId10"/>
    <p:sldLayoutId id="2147483695" r:id="rId11"/>
    <p:sldLayoutId id="2147483697" r:id="rId12"/>
    <p:sldLayoutId id="2147483698" r:id="rId13"/>
    <p:sldLayoutId id="2147483700" r:id="rId14"/>
    <p:sldLayoutId id="2147483701" r:id="rId15"/>
    <p:sldLayoutId id="2147483702" r:id="rId16"/>
    <p:sldLayoutId id="2147483656" r:id="rId17"/>
    <p:sldLayoutId id="2147483703" r:id="rId18"/>
    <p:sldLayoutId id="2147483687" r:id="rId19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82C5C-45C3-4D52-8916-CD09F21BB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F8BA5-0B0B-49BF-950D-358C31A64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3D104-3321-40C0-8FAF-E9F61D545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318A1-52D3-445E-9792-4C9CD1BDF945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4F914-3CB4-4A89-B05B-FE5FB165F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F720F-D8C5-4FA0-BF2D-8EB4874AA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3655-944C-4CF6-BD06-7BEDDEF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0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63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5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  <p:sldLayoutId id="2147484004" r:id="rId18"/>
    <p:sldLayoutId id="2147484005" r:id="rId19"/>
    <p:sldLayoutId id="2147484006" r:id="rId20"/>
    <p:sldLayoutId id="2147484007" r:id="rId21"/>
    <p:sldLayoutId id="2147484008" r:id="rId22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mailto:vc@alzahra.ac.ir" TargetMode="Externa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19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CEA9BE-CFB0-43A8-B818-4AF33355CFBF}"/>
              </a:ext>
            </a:extLst>
          </p:cNvPr>
          <p:cNvSpPr/>
          <p:nvPr/>
        </p:nvSpPr>
        <p:spPr>
          <a:xfrm flipH="1">
            <a:off x="2824480" y="3936159"/>
            <a:ext cx="9367520" cy="16513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37000">
                <a:schemeClr val="accent4">
                  <a:lumMod val="40000"/>
                  <a:lumOff val="60000"/>
                </a:schemeClr>
              </a:gs>
              <a:gs pos="75000">
                <a:schemeClr val="accent4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3A0CBF-E6D9-4456-A8C2-16BD719BBBE0}"/>
              </a:ext>
            </a:extLst>
          </p:cNvPr>
          <p:cNvSpPr txBox="1"/>
          <p:nvPr/>
        </p:nvSpPr>
        <p:spPr>
          <a:xfrm>
            <a:off x="4909646" y="3936159"/>
            <a:ext cx="77761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3000" b="1" dirty="0">
                <a:cs typeface="B Titr" panose="00000700000000000000" pitchFamily="2" charset="-78"/>
              </a:rPr>
              <a:t>گزارش فعالیت مرکز </a:t>
            </a:r>
            <a:r>
              <a:rPr lang="fa-IR" sz="3000" b="1" dirty="0" err="1">
                <a:cs typeface="B Titr" panose="00000700000000000000" pitchFamily="2" charset="-78"/>
              </a:rPr>
              <a:t>آموزش‌های</a:t>
            </a:r>
            <a:r>
              <a:rPr lang="fa-IR" sz="3000" b="1" dirty="0">
                <a:cs typeface="B Titr" panose="00000700000000000000" pitchFamily="2" charset="-78"/>
              </a:rPr>
              <a:t> آزاد و مجازی</a:t>
            </a:r>
          </a:p>
          <a:p>
            <a:pPr algn="ctr"/>
            <a:r>
              <a:rPr lang="fa-IR" sz="3000" b="1" dirty="0">
                <a:cs typeface="B Titr" panose="00000700000000000000" pitchFamily="2" charset="-78"/>
              </a:rPr>
              <a:t>در سال 1403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7EA425-EA0C-429F-8734-8655C228A074}"/>
              </a:ext>
            </a:extLst>
          </p:cNvPr>
          <p:cNvSpPr/>
          <p:nvPr/>
        </p:nvSpPr>
        <p:spPr>
          <a:xfrm>
            <a:off x="0" y="0"/>
            <a:ext cx="459874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462B5-D174-47DC-B830-C26C033D9F86}"/>
              </a:ext>
            </a:extLst>
          </p:cNvPr>
          <p:cNvSpPr/>
          <p:nvPr/>
        </p:nvSpPr>
        <p:spPr>
          <a:xfrm>
            <a:off x="-4786" y="6518503"/>
            <a:ext cx="12196786" cy="3394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27FE4E-907F-46BE-BB76-1D1BF65FE582}"/>
              </a:ext>
            </a:extLst>
          </p:cNvPr>
          <p:cNvSpPr/>
          <p:nvPr/>
        </p:nvSpPr>
        <p:spPr>
          <a:xfrm>
            <a:off x="11732126" y="-1"/>
            <a:ext cx="459874" cy="209616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0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3FDCA1-66A3-77AC-BC57-DF3F5A7DCBC1}"/>
              </a:ext>
            </a:extLst>
          </p:cNvPr>
          <p:cNvSpPr/>
          <p:nvPr/>
        </p:nvSpPr>
        <p:spPr>
          <a:xfrm>
            <a:off x="0" y="-3950"/>
            <a:ext cx="12196786" cy="343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8B9174-4DC1-7C85-C0A4-5F56B81E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793A6-A1BF-E30D-5478-BBAA5C7C0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64" y="1192308"/>
            <a:ext cx="10234457" cy="4799058"/>
          </a:xfrm>
          <a:prstGeom prst="rect">
            <a:avLst/>
          </a:prstGeom>
          <a:effectLst>
            <a:outerShdw blurRad="419100" dist="12700" dir="7560000" algn="ctr" rotWithShape="0">
              <a:schemeClr val="accent2"/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59C696-5D6E-E440-B30E-DB4AAD5B8DCA}"/>
              </a:ext>
            </a:extLst>
          </p:cNvPr>
          <p:cNvSpPr/>
          <p:nvPr/>
        </p:nvSpPr>
        <p:spPr>
          <a:xfrm>
            <a:off x="-4786" y="6518503"/>
            <a:ext cx="12196786" cy="3394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906942-9758-5A41-2746-EC5412D535C8}"/>
              </a:ext>
            </a:extLst>
          </p:cNvPr>
          <p:cNvSpPr/>
          <p:nvPr/>
        </p:nvSpPr>
        <p:spPr>
          <a:xfrm>
            <a:off x="0" y="0"/>
            <a:ext cx="45987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3A1A7535-792F-8F39-E43E-6383CBC53089}"/>
              </a:ext>
            </a:extLst>
          </p:cNvPr>
          <p:cNvSpPr txBox="1">
            <a:spLocks/>
          </p:cNvSpPr>
          <p:nvPr/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200" b="1" dirty="0">
                <a:solidFill>
                  <a:srgbClr val="C00000"/>
                </a:solidFill>
                <a:cs typeface="B Titr" panose="00000700000000000000" pitchFamily="2" charset="-78"/>
              </a:rPr>
              <a:t>مدیر مرکز آموزش‌های آزاد و مجازی</a:t>
            </a:r>
            <a:endParaRPr lang="ko-KR" alt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726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3FDCA1-66A3-77AC-BC57-DF3F5A7DCBC1}"/>
              </a:ext>
            </a:extLst>
          </p:cNvPr>
          <p:cNvSpPr/>
          <p:nvPr/>
        </p:nvSpPr>
        <p:spPr>
          <a:xfrm>
            <a:off x="0" y="-3950"/>
            <a:ext cx="12196786" cy="343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8B9174-4DC1-7C85-C0A4-5F56B81E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59C696-5D6E-E440-B30E-DB4AAD5B8DCA}"/>
              </a:ext>
            </a:extLst>
          </p:cNvPr>
          <p:cNvSpPr/>
          <p:nvPr/>
        </p:nvSpPr>
        <p:spPr>
          <a:xfrm>
            <a:off x="-4786" y="6518503"/>
            <a:ext cx="12196786" cy="3394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906942-9758-5A41-2746-EC5412D535C8}"/>
              </a:ext>
            </a:extLst>
          </p:cNvPr>
          <p:cNvSpPr/>
          <p:nvPr/>
        </p:nvSpPr>
        <p:spPr>
          <a:xfrm>
            <a:off x="0" y="0"/>
            <a:ext cx="45987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3A1A7535-792F-8F39-E43E-6383CBC53089}"/>
              </a:ext>
            </a:extLst>
          </p:cNvPr>
          <p:cNvSpPr txBox="1">
            <a:spLocks/>
          </p:cNvSpPr>
          <p:nvPr/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200" b="1" dirty="0">
                <a:solidFill>
                  <a:srgbClr val="C00000"/>
                </a:solidFill>
                <a:cs typeface="B Titr" panose="00000700000000000000" pitchFamily="2" charset="-78"/>
              </a:rPr>
              <a:t>کارشناسان واحد آموزش‌های مجازی مرکز</a:t>
            </a:r>
            <a:endParaRPr lang="ko-KR" alt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BEFB63-1250-C285-A6DD-E5C186C4D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49" y="1068219"/>
            <a:ext cx="9721715" cy="5254632"/>
          </a:xfrm>
          <a:prstGeom prst="rect">
            <a:avLst/>
          </a:prstGeom>
          <a:effectLst>
            <a:outerShdw blurRad="254000" dist="50800" dir="5400000" algn="ctr" rotWithShape="0">
              <a:schemeClr val="accent1">
                <a:alpha val="9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821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3">
            <a:extLst>
              <a:ext uri="{FF2B5EF4-FFF2-40B4-BE49-F238E27FC236}">
                <a16:creationId xmlns:a16="http://schemas.microsoft.com/office/drawing/2014/main" id="{3A22F9DC-3349-486A-8F54-C55F2198E4A8}"/>
              </a:ext>
            </a:extLst>
          </p:cNvPr>
          <p:cNvSpPr/>
          <p:nvPr/>
        </p:nvSpPr>
        <p:spPr>
          <a:xfrm>
            <a:off x="4244912" y="3182708"/>
            <a:ext cx="530718" cy="2027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30718" y="0"/>
                </a:moveTo>
                <a:lnTo>
                  <a:pt x="530718" y="202730"/>
                </a:lnTo>
                <a:lnTo>
                  <a:pt x="0" y="202730"/>
                </a:lnTo>
              </a:path>
            </a:pathLst>
          </a:custGeom>
          <a:noFill/>
          <a:scene3d>
            <a:camera prst="orthographicFront"/>
            <a:lightRig rig="chilly" dir="t"/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traight Connector 4">
            <a:extLst>
              <a:ext uri="{FF2B5EF4-FFF2-40B4-BE49-F238E27FC236}">
                <a16:creationId xmlns:a16="http://schemas.microsoft.com/office/drawing/2014/main" id="{B07C630E-959B-4639-BBFB-2485E8C069C5}"/>
              </a:ext>
            </a:extLst>
          </p:cNvPr>
          <p:cNvSpPr/>
          <p:nvPr/>
        </p:nvSpPr>
        <p:spPr>
          <a:xfrm>
            <a:off x="5140300" y="2664877"/>
            <a:ext cx="550651" cy="3354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50651" y="0"/>
                </a:moveTo>
                <a:lnTo>
                  <a:pt x="550651" y="335496"/>
                </a:lnTo>
                <a:lnTo>
                  <a:pt x="0" y="335496"/>
                </a:lnTo>
              </a:path>
            </a:pathLst>
          </a:custGeom>
          <a:noFill/>
          <a:scene3d>
            <a:camera prst="orthographicFront"/>
            <a:lightRig rig="chilly" dir="t"/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traight Connector 5">
            <a:extLst>
              <a:ext uri="{FF2B5EF4-FFF2-40B4-BE49-F238E27FC236}">
                <a16:creationId xmlns:a16="http://schemas.microsoft.com/office/drawing/2014/main" id="{B21B7FA3-E9BE-4C59-966A-258E6068D30B}"/>
              </a:ext>
            </a:extLst>
          </p:cNvPr>
          <p:cNvSpPr/>
          <p:nvPr/>
        </p:nvSpPr>
        <p:spPr>
          <a:xfrm>
            <a:off x="6009901" y="2147047"/>
            <a:ext cx="91440" cy="3354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2300" y="0"/>
                </a:moveTo>
                <a:lnTo>
                  <a:pt x="122300" y="335496"/>
                </a:lnTo>
                <a:lnTo>
                  <a:pt x="45720" y="335496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6">
            <a:extLst>
              <a:ext uri="{FF2B5EF4-FFF2-40B4-BE49-F238E27FC236}">
                <a16:creationId xmlns:a16="http://schemas.microsoft.com/office/drawing/2014/main" id="{8D1D3F17-F3DA-49F8-AB46-4FBD53C9F9A6}"/>
              </a:ext>
            </a:extLst>
          </p:cNvPr>
          <p:cNvSpPr/>
          <p:nvPr/>
        </p:nvSpPr>
        <p:spPr>
          <a:xfrm>
            <a:off x="7979036" y="5603969"/>
            <a:ext cx="524451" cy="4309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24451" y="0"/>
                </a:moveTo>
                <a:lnTo>
                  <a:pt x="524451" y="430922"/>
                </a:lnTo>
                <a:lnTo>
                  <a:pt x="0" y="430922"/>
                </a:lnTo>
              </a:path>
            </a:pathLst>
          </a:custGeom>
          <a:noFill/>
          <a:scene3d>
            <a:camera prst="orthographicFront"/>
            <a:lightRig rig="chilly" dir="t"/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traight Connector 7">
            <a:extLst>
              <a:ext uri="{FF2B5EF4-FFF2-40B4-BE49-F238E27FC236}">
                <a16:creationId xmlns:a16="http://schemas.microsoft.com/office/drawing/2014/main" id="{EE1B68C7-7336-4BFA-989E-5D6C5D2516D7}"/>
              </a:ext>
            </a:extLst>
          </p:cNvPr>
          <p:cNvSpPr/>
          <p:nvPr/>
        </p:nvSpPr>
        <p:spPr>
          <a:xfrm>
            <a:off x="8503487" y="5603969"/>
            <a:ext cx="542097" cy="4261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26156"/>
                </a:lnTo>
                <a:lnTo>
                  <a:pt x="542097" y="426156"/>
                </a:lnTo>
              </a:path>
            </a:pathLst>
          </a:custGeom>
          <a:noFill/>
          <a:scene3d>
            <a:camera prst="orthographicFront"/>
            <a:lightRig rig="chilly" dir="t"/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aight Connector 8">
            <a:extLst>
              <a:ext uri="{FF2B5EF4-FFF2-40B4-BE49-F238E27FC236}">
                <a16:creationId xmlns:a16="http://schemas.microsoft.com/office/drawing/2014/main" id="{8CFBFD35-7502-4BA1-8B7F-97D2BF80CA71}"/>
              </a:ext>
            </a:extLst>
          </p:cNvPr>
          <p:cNvSpPr/>
          <p:nvPr/>
        </p:nvSpPr>
        <p:spPr>
          <a:xfrm>
            <a:off x="8128199" y="5043883"/>
            <a:ext cx="749045" cy="1381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1599"/>
                </a:lnTo>
                <a:lnTo>
                  <a:pt x="749045" y="61599"/>
                </a:lnTo>
                <a:lnTo>
                  <a:pt x="749045" y="138180"/>
                </a:lnTo>
              </a:path>
            </a:pathLst>
          </a:custGeom>
          <a:noFill/>
          <a:scene3d>
            <a:camera prst="orthographicFront"/>
            <a:lightRig rig="chilly" dir="t"/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traight Connector 9">
            <a:extLst>
              <a:ext uri="{FF2B5EF4-FFF2-40B4-BE49-F238E27FC236}">
                <a16:creationId xmlns:a16="http://schemas.microsoft.com/office/drawing/2014/main" id="{2BCE8BE4-1DA2-4D4E-A098-8E606B90F39A}"/>
              </a:ext>
            </a:extLst>
          </p:cNvPr>
          <p:cNvSpPr/>
          <p:nvPr/>
        </p:nvSpPr>
        <p:spPr>
          <a:xfrm>
            <a:off x="8027224" y="4528872"/>
            <a:ext cx="91440" cy="1503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73761"/>
                </a:lnTo>
                <a:lnTo>
                  <a:pt x="100974" y="73761"/>
                </a:lnTo>
                <a:lnTo>
                  <a:pt x="100974" y="150342"/>
                </a:lnTo>
              </a:path>
            </a:pathLst>
          </a:custGeom>
          <a:noFill/>
          <a:scene3d>
            <a:camera prst="orthographicFront"/>
            <a:lightRig rig="chilly" dir="t"/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traight Connector 10">
            <a:extLst>
              <a:ext uri="{FF2B5EF4-FFF2-40B4-BE49-F238E27FC236}">
                <a16:creationId xmlns:a16="http://schemas.microsoft.com/office/drawing/2014/main" id="{24732CCF-3FC3-4D1B-B2CC-3F202650A739}"/>
              </a:ext>
            </a:extLst>
          </p:cNvPr>
          <p:cNvSpPr/>
          <p:nvPr/>
        </p:nvSpPr>
        <p:spPr>
          <a:xfrm>
            <a:off x="6132202" y="2147047"/>
            <a:ext cx="1940742" cy="17066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30073"/>
                </a:lnTo>
                <a:lnTo>
                  <a:pt x="1940742" y="1630073"/>
                </a:lnTo>
                <a:lnTo>
                  <a:pt x="1940742" y="1706653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traight Connector 11">
            <a:extLst>
              <a:ext uri="{FF2B5EF4-FFF2-40B4-BE49-F238E27FC236}">
                <a16:creationId xmlns:a16="http://schemas.microsoft.com/office/drawing/2014/main" id="{0B6C9E94-E25B-47A7-B276-DA3C18A7087F}"/>
              </a:ext>
            </a:extLst>
          </p:cNvPr>
          <p:cNvSpPr/>
          <p:nvPr/>
        </p:nvSpPr>
        <p:spPr>
          <a:xfrm>
            <a:off x="5095169" y="5481436"/>
            <a:ext cx="474732" cy="3695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9599"/>
                </a:lnTo>
                <a:lnTo>
                  <a:pt x="474732" y="369599"/>
                </a:lnTo>
              </a:path>
            </a:pathLst>
          </a:custGeom>
          <a:noFill/>
          <a:scene3d>
            <a:camera prst="orthographicFront"/>
            <a:lightRig rig="chilly" dir="t"/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Straight Connector 12">
            <a:extLst>
              <a:ext uri="{FF2B5EF4-FFF2-40B4-BE49-F238E27FC236}">
                <a16:creationId xmlns:a16="http://schemas.microsoft.com/office/drawing/2014/main" id="{E44CD60F-67F8-4D78-BE5E-090761EA50EB}"/>
              </a:ext>
            </a:extLst>
          </p:cNvPr>
          <p:cNvSpPr/>
          <p:nvPr/>
        </p:nvSpPr>
        <p:spPr>
          <a:xfrm>
            <a:off x="4575184" y="5481436"/>
            <a:ext cx="519984" cy="3695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19984" y="0"/>
                </a:moveTo>
                <a:lnTo>
                  <a:pt x="519984" y="369599"/>
                </a:lnTo>
                <a:lnTo>
                  <a:pt x="0" y="369599"/>
                </a:lnTo>
              </a:path>
            </a:pathLst>
          </a:custGeom>
          <a:noFill/>
          <a:scene3d>
            <a:camera prst="orthographicFront"/>
            <a:lightRig rig="chilly" dir="t"/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Straight Connector 13">
            <a:extLst>
              <a:ext uri="{FF2B5EF4-FFF2-40B4-BE49-F238E27FC236}">
                <a16:creationId xmlns:a16="http://schemas.microsoft.com/office/drawing/2014/main" id="{78F03415-B1B9-4D01-B947-C3C230DC60CF}"/>
              </a:ext>
            </a:extLst>
          </p:cNvPr>
          <p:cNvSpPr/>
          <p:nvPr/>
        </p:nvSpPr>
        <p:spPr>
          <a:xfrm>
            <a:off x="5494978" y="4962945"/>
            <a:ext cx="702448" cy="13656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02448" y="0"/>
                </a:moveTo>
                <a:lnTo>
                  <a:pt x="702448" y="59980"/>
                </a:lnTo>
                <a:lnTo>
                  <a:pt x="0" y="59980"/>
                </a:lnTo>
                <a:lnTo>
                  <a:pt x="0" y="136561"/>
                </a:lnTo>
              </a:path>
            </a:pathLst>
          </a:custGeom>
          <a:noFill/>
          <a:scene3d>
            <a:camera prst="orthographicFront"/>
            <a:lightRig rig="chilly" dir="t"/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Straight Connector 14">
            <a:extLst>
              <a:ext uri="{FF2B5EF4-FFF2-40B4-BE49-F238E27FC236}">
                <a16:creationId xmlns:a16="http://schemas.microsoft.com/office/drawing/2014/main" id="{EF3E95DE-C9FF-4E90-B9C0-F74C25A8DC2F}"/>
              </a:ext>
            </a:extLst>
          </p:cNvPr>
          <p:cNvSpPr/>
          <p:nvPr/>
        </p:nvSpPr>
        <p:spPr>
          <a:xfrm>
            <a:off x="6151706" y="4445114"/>
            <a:ext cx="91440" cy="15316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53161"/>
                </a:lnTo>
              </a:path>
            </a:pathLst>
          </a:custGeom>
          <a:noFill/>
          <a:scene3d>
            <a:camera prst="orthographicFront"/>
            <a:lightRig rig="chilly" dir="t"/>
          </a:scene3d>
          <a:sp3d z="-40000" prstMaterial="matte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traight Connector 15">
            <a:extLst>
              <a:ext uri="{FF2B5EF4-FFF2-40B4-BE49-F238E27FC236}">
                <a16:creationId xmlns:a16="http://schemas.microsoft.com/office/drawing/2014/main" id="{A0D8B3D0-076E-4374-BFBF-E8EC48CE4C53}"/>
              </a:ext>
            </a:extLst>
          </p:cNvPr>
          <p:cNvSpPr/>
          <p:nvPr/>
        </p:nvSpPr>
        <p:spPr>
          <a:xfrm>
            <a:off x="6086482" y="2147047"/>
            <a:ext cx="91440" cy="17066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630073"/>
                </a:lnTo>
                <a:lnTo>
                  <a:pt x="110944" y="1630073"/>
                </a:lnTo>
                <a:lnTo>
                  <a:pt x="110944" y="1706653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Straight Connector 16">
            <a:extLst>
              <a:ext uri="{FF2B5EF4-FFF2-40B4-BE49-F238E27FC236}">
                <a16:creationId xmlns:a16="http://schemas.microsoft.com/office/drawing/2014/main" id="{DE1BA46F-9E7A-4661-9C62-75CAF310A7DA}"/>
              </a:ext>
            </a:extLst>
          </p:cNvPr>
          <p:cNvSpPr/>
          <p:nvPr/>
        </p:nvSpPr>
        <p:spPr>
          <a:xfrm>
            <a:off x="4256684" y="2147047"/>
            <a:ext cx="1875517" cy="17066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875517" y="0"/>
                </a:moveTo>
                <a:lnTo>
                  <a:pt x="1875517" y="1630073"/>
                </a:lnTo>
                <a:lnTo>
                  <a:pt x="0" y="1630073"/>
                </a:lnTo>
                <a:lnTo>
                  <a:pt x="0" y="1706653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8F0D12-A5CB-4C0F-8DEC-A0A01F76437C}"/>
              </a:ext>
            </a:extLst>
          </p:cNvPr>
          <p:cNvGrpSpPr/>
          <p:nvPr/>
        </p:nvGrpSpPr>
        <p:grpSpPr>
          <a:xfrm>
            <a:off x="4934411" y="1555173"/>
            <a:ext cx="2395580" cy="591873"/>
            <a:chOff x="2726509" y="1571"/>
            <a:chExt cx="2395580" cy="591873"/>
          </a:xfrm>
          <a:scene3d>
            <a:camera prst="orthographicFront"/>
            <a:lightRig rig="chilly" dir="t"/>
          </a:scene3d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EBEADDC-78F7-4ABD-9553-7066AE215B79}"/>
                </a:ext>
              </a:extLst>
            </p:cNvPr>
            <p:cNvSpPr/>
            <p:nvPr/>
          </p:nvSpPr>
          <p:spPr>
            <a:xfrm>
              <a:off x="2726509" y="1571"/>
              <a:ext cx="2395580" cy="591873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63424E5-0CF8-414A-9D8F-AA64DA5A5FFD}"/>
                </a:ext>
              </a:extLst>
            </p:cNvPr>
            <p:cNvSpPr txBox="1"/>
            <p:nvPr/>
          </p:nvSpPr>
          <p:spPr>
            <a:xfrm>
              <a:off x="2726509" y="1571"/>
              <a:ext cx="2395580" cy="5918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1700" b="1" kern="1200" dirty="0">
                  <a:solidFill>
                    <a:schemeClr val="tx1"/>
                  </a:solidFill>
                  <a:cs typeface="B Nazanin" panose="00000400000000000000" pitchFamily="2" charset="-78"/>
                </a:rPr>
                <a:t>مرکز آموزشهای آزاد و مجازی</a:t>
              </a:r>
              <a:endParaRPr lang="en-US" sz="1700" b="1" kern="12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D5E172-655C-4ED4-900A-92B20AA23345}"/>
              </a:ext>
            </a:extLst>
          </p:cNvPr>
          <p:cNvGrpSpPr/>
          <p:nvPr/>
        </p:nvGrpSpPr>
        <p:grpSpPr>
          <a:xfrm>
            <a:off x="3287932" y="3853700"/>
            <a:ext cx="1937504" cy="628752"/>
            <a:chOff x="1080030" y="2300098"/>
            <a:chExt cx="1937504" cy="628752"/>
          </a:xfrm>
          <a:scene3d>
            <a:camera prst="orthographicFront"/>
            <a:lightRig rig="chilly" dir="t"/>
          </a:scene3d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A237CFF-8F5B-4663-B29E-A56034BC9FDF}"/>
                </a:ext>
              </a:extLst>
            </p:cNvPr>
            <p:cNvSpPr/>
            <p:nvPr/>
          </p:nvSpPr>
          <p:spPr>
            <a:xfrm>
              <a:off x="1080030" y="2300098"/>
              <a:ext cx="1937504" cy="628752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B6B23C5-98B6-4E36-A475-0D6105AD6E53}"/>
                </a:ext>
              </a:extLst>
            </p:cNvPr>
            <p:cNvSpPr txBox="1"/>
            <p:nvPr/>
          </p:nvSpPr>
          <p:spPr>
            <a:xfrm>
              <a:off x="1080030" y="2300098"/>
              <a:ext cx="1937504" cy="6287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1800" b="1" kern="1200" dirty="0">
                  <a:solidFill>
                    <a:schemeClr val="tx1"/>
                  </a:solidFill>
                  <a:cs typeface="B Nazanin" panose="00000400000000000000" pitchFamily="2" charset="-78"/>
                </a:rPr>
                <a:t>اداره آزمون سازی جدید</a:t>
              </a:r>
              <a:endParaRPr lang="en-US" sz="1800" b="1" kern="12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EEC09F-11CA-4BDF-A793-767717E10B13}"/>
              </a:ext>
            </a:extLst>
          </p:cNvPr>
          <p:cNvGrpSpPr/>
          <p:nvPr/>
        </p:nvGrpSpPr>
        <p:grpSpPr>
          <a:xfrm>
            <a:off x="5378597" y="3853700"/>
            <a:ext cx="1637658" cy="591413"/>
            <a:chOff x="3170695" y="2300098"/>
            <a:chExt cx="1637658" cy="591413"/>
          </a:xfrm>
          <a:scene3d>
            <a:camera prst="orthographicFront"/>
            <a:lightRig rig="chilly" dir="t"/>
          </a:scene3d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04F94ED-5121-4AD4-99AD-65084F1541A0}"/>
                </a:ext>
              </a:extLst>
            </p:cNvPr>
            <p:cNvSpPr/>
            <p:nvPr/>
          </p:nvSpPr>
          <p:spPr>
            <a:xfrm>
              <a:off x="3170695" y="2300098"/>
              <a:ext cx="1637658" cy="591413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85F1DEF-5562-4A8D-881D-5E0F76496FC5}"/>
                </a:ext>
              </a:extLst>
            </p:cNvPr>
            <p:cNvSpPr txBox="1"/>
            <p:nvPr/>
          </p:nvSpPr>
          <p:spPr>
            <a:xfrm>
              <a:off x="3170695" y="2300098"/>
              <a:ext cx="1637658" cy="5914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1800" b="1" kern="1200" dirty="0">
                  <a:solidFill>
                    <a:schemeClr val="tx1"/>
                  </a:solidFill>
                  <a:cs typeface="B Nazanin" panose="00000400000000000000" pitchFamily="2" charset="-78"/>
                </a:rPr>
                <a:t>اداره آموزشهای مجازی</a:t>
              </a:r>
              <a:endParaRPr lang="en-US" sz="1800" b="1" kern="12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D99BB9-4475-4B44-B3D3-112B810055BF}"/>
              </a:ext>
            </a:extLst>
          </p:cNvPr>
          <p:cNvGrpSpPr/>
          <p:nvPr/>
        </p:nvGrpSpPr>
        <p:grpSpPr>
          <a:xfrm>
            <a:off x="5832757" y="4598275"/>
            <a:ext cx="729339" cy="364669"/>
            <a:chOff x="3624855" y="3044673"/>
            <a:chExt cx="729339" cy="364669"/>
          </a:xfrm>
          <a:scene3d>
            <a:camera prst="orthographicFront"/>
            <a:lightRig rig="chilly" dir="t"/>
          </a:scene3d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F949939-A0A3-4EF6-9BEC-4953C6B626C0}"/>
                </a:ext>
              </a:extLst>
            </p:cNvPr>
            <p:cNvSpPr/>
            <p:nvPr/>
          </p:nvSpPr>
          <p:spPr>
            <a:xfrm>
              <a:off x="3624855" y="3044673"/>
              <a:ext cx="729339" cy="364669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C3DCB3F-BE3B-4018-A9C9-DA300A1F2B4A}"/>
                </a:ext>
              </a:extLst>
            </p:cNvPr>
            <p:cNvSpPr txBox="1"/>
            <p:nvPr/>
          </p:nvSpPr>
          <p:spPr>
            <a:xfrm>
              <a:off x="3624855" y="3044673"/>
              <a:ext cx="729339" cy="3646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1700" b="1" kern="1200" dirty="0">
                  <a:solidFill>
                    <a:schemeClr val="tx1"/>
                  </a:solidFill>
                  <a:cs typeface="B Nazanin" panose="00000400000000000000" pitchFamily="2" charset="-78"/>
                </a:rPr>
                <a:t>رئیس</a:t>
              </a:r>
              <a:endParaRPr lang="en-US" sz="1700" b="1" kern="12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8114C0-363A-4199-9042-48AFEA839B8C}"/>
              </a:ext>
            </a:extLst>
          </p:cNvPr>
          <p:cNvGrpSpPr/>
          <p:nvPr/>
        </p:nvGrpSpPr>
        <p:grpSpPr>
          <a:xfrm>
            <a:off x="4995216" y="5099507"/>
            <a:ext cx="999522" cy="381929"/>
            <a:chOff x="2787314" y="3545905"/>
            <a:chExt cx="999522" cy="381929"/>
          </a:xfrm>
          <a:scene3d>
            <a:camera prst="orthographicFront"/>
            <a:lightRig rig="chilly" dir="t"/>
          </a:scene3d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2C23410-0A5E-4774-8497-869E12537DAE}"/>
                </a:ext>
              </a:extLst>
            </p:cNvPr>
            <p:cNvSpPr/>
            <p:nvPr/>
          </p:nvSpPr>
          <p:spPr>
            <a:xfrm>
              <a:off x="2787314" y="3545905"/>
              <a:ext cx="999522" cy="381929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F6ECB27-FFFA-41E0-8F19-A0E2DC6CE907}"/>
                </a:ext>
              </a:extLst>
            </p:cNvPr>
            <p:cNvSpPr txBox="1"/>
            <p:nvPr/>
          </p:nvSpPr>
          <p:spPr>
            <a:xfrm>
              <a:off x="2787314" y="3545905"/>
              <a:ext cx="999522" cy="3819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1400" b="1" kern="1200" dirty="0">
                  <a:solidFill>
                    <a:schemeClr val="tx1"/>
                  </a:solidFill>
                  <a:cs typeface="B Nazanin" panose="00000400000000000000" pitchFamily="2" charset="-78"/>
                </a:rPr>
                <a:t>کارشناس مسئول</a:t>
              </a:r>
              <a:endParaRPr lang="en-US" sz="800" b="1" kern="12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95D9B2-2CD3-4E24-B6B8-0A86F207A245}"/>
              </a:ext>
            </a:extLst>
          </p:cNvPr>
          <p:cNvGrpSpPr/>
          <p:nvPr/>
        </p:nvGrpSpPr>
        <p:grpSpPr>
          <a:xfrm>
            <a:off x="3845845" y="5668701"/>
            <a:ext cx="729339" cy="364669"/>
            <a:chOff x="1637943" y="4115099"/>
            <a:chExt cx="729339" cy="364669"/>
          </a:xfrm>
          <a:scene3d>
            <a:camera prst="orthographicFront"/>
            <a:lightRig rig="chilly" dir="t"/>
          </a:scene3d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F5885F-B383-45FB-9214-CECFC0877EE2}"/>
                </a:ext>
              </a:extLst>
            </p:cNvPr>
            <p:cNvSpPr/>
            <p:nvPr/>
          </p:nvSpPr>
          <p:spPr>
            <a:xfrm>
              <a:off x="1637943" y="4115099"/>
              <a:ext cx="729339" cy="364669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0C0E022-A971-433A-BA5B-A504C4B83E2E}"/>
                </a:ext>
              </a:extLst>
            </p:cNvPr>
            <p:cNvSpPr txBox="1"/>
            <p:nvPr/>
          </p:nvSpPr>
          <p:spPr>
            <a:xfrm>
              <a:off x="1637943" y="4115099"/>
              <a:ext cx="729339" cy="3646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1400" b="1" kern="1200" dirty="0">
                  <a:solidFill>
                    <a:schemeClr val="tx1"/>
                  </a:solidFill>
                  <a:cs typeface="B Nazanin" panose="00000400000000000000" pitchFamily="2" charset="-78"/>
                </a:rPr>
                <a:t>کارشناس </a:t>
              </a:r>
              <a:endParaRPr lang="fa-IR" sz="700" b="1" kern="12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011767-93EF-4F1F-8C45-F742E3E873AD}"/>
              </a:ext>
            </a:extLst>
          </p:cNvPr>
          <p:cNvGrpSpPr/>
          <p:nvPr/>
        </p:nvGrpSpPr>
        <p:grpSpPr>
          <a:xfrm>
            <a:off x="5569901" y="5668701"/>
            <a:ext cx="729339" cy="364669"/>
            <a:chOff x="3361999" y="4115099"/>
            <a:chExt cx="729339" cy="364669"/>
          </a:xfrm>
          <a:scene3d>
            <a:camera prst="orthographicFront"/>
            <a:lightRig rig="chilly" dir="t"/>
          </a:scene3d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20FC456-7C8F-42D8-AEDE-6B7DD208CD1B}"/>
                </a:ext>
              </a:extLst>
            </p:cNvPr>
            <p:cNvSpPr/>
            <p:nvPr/>
          </p:nvSpPr>
          <p:spPr>
            <a:xfrm>
              <a:off x="3361999" y="4115099"/>
              <a:ext cx="729339" cy="364669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5C153F-4DD2-4961-A0F8-F07256714518}"/>
                </a:ext>
              </a:extLst>
            </p:cNvPr>
            <p:cNvSpPr txBox="1"/>
            <p:nvPr/>
          </p:nvSpPr>
          <p:spPr>
            <a:xfrm>
              <a:off x="3361999" y="4115099"/>
              <a:ext cx="729339" cy="3646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1400" b="1" kern="1200" dirty="0">
                  <a:solidFill>
                    <a:schemeClr val="tx1"/>
                  </a:solidFill>
                  <a:cs typeface="B Nazanin" panose="00000400000000000000" pitchFamily="2" charset="-78"/>
                </a:rPr>
                <a:t>کارشناس</a:t>
              </a:r>
              <a:endParaRPr lang="en-US" sz="1400" b="1" kern="12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C3FBC3-CCE2-40CA-BDCE-A67E669FBBA5}"/>
              </a:ext>
            </a:extLst>
          </p:cNvPr>
          <p:cNvGrpSpPr/>
          <p:nvPr/>
        </p:nvGrpSpPr>
        <p:grpSpPr>
          <a:xfrm>
            <a:off x="7169417" y="3853700"/>
            <a:ext cx="1807054" cy="675171"/>
            <a:chOff x="4961515" y="2300098"/>
            <a:chExt cx="1807054" cy="675171"/>
          </a:xfrm>
          <a:scene3d>
            <a:camera prst="orthographicFront"/>
            <a:lightRig rig="chilly" dir="t"/>
          </a:scene3d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DF7DE35-CD13-440F-9438-D756D1D6A40F}"/>
                </a:ext>
              </a:extLst>
            </p:cNvPr>
            <p:cNvSpPr/>
            <p:nvPr/>
          </p:nvSpPr>
          <p:spPr>
            <a:xfrm>
              <a:off x="4961515" y="2300098"/>
              <a:ext cx="1807054" cy="675171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5B70ED4-5B7D-407E-B6CB-2E2D8440A586}"/>
                </a:ext>
              </a:extLst>
            </p:cNvPr>
            <p:cNvSpPr txBox="1"/>
            <p:nvPr/>
          </p:nvSpPr>
          <p:spPr>
            <a:xfrm>
              <a:off x="4961515" y="2300098"/>
              <a:ext cx="1807054" cy="6751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1800" b="1" kern="1200" dirty="0">
                  <a:solidFill>
                    <a:schemeClr val="tx1"/>
                  </a:solidFill>
                  <a:cs typeface="B Nazanin" panose="00000400000000000000" pitchFamily="2" charset="-78"/>
                </a:rPr>
                <a:t>اداره آموزشهای آزاد</a:t>
              </a:r>
            </a:p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800" b="1" kern="12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D93041-095D-4E9E-AAB5-EF461D9092E7}"/>
              </a:ext>
            </a:extLst>
          </p:cNvPr>
          <p:cNvGrpSpPr/>
          <p:nvPr/>
        </p:nvGrpSpPr>
        <p:grpSpPr>
          <a:xfrm>
            <a:off x="7763529" y="4679214"/>
            <a:ext cx="729339" cy="364669"/>
            <a:chOff x="5555627" y="3125612"/>
            <a:chExt cx="729339" cy="364669"/>
          </a:xfrm>
          <a:scene3d>
            <a:camera prst="orthographicFront"/>
            <a:lightRig rig="chilly" dir="t"/>
          </a:scene3d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4894449-D12E-4AAF-8FD1-9AC6326E4143}"/>
                </a:ext>
              </a:extLst>
            </p:cNvPr>
            <p:cNvSpPr/>
            <p:nvPr/>
          </p:nvSpPr>
          <p:spPr>
            <a:xfrm>
              <a:off x="5555627" y="3125612"/>
              <a:ext cx="729339" cy="364669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A3768B-FF9C-4720-B15C-4278060BC5F3}"/>
                </a:ext>
              </a:extLst>
            </p:cNvPr>
            <p:cNvSpPr txBox="1"/>
            <p:nvPr/>
          </p:nvSpPr>
          <p:spPr>
            <a:xfrm>
              <a:off x="5555627" y="3125612"/>
              <a:ext cx="729339" cy="3646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1700" b="1" kern="1200" dirty="0">
                  <a:solidFill>
                    <a:schemeClr val="tx1"/>
                  </a:solidFill>
                  <a:cs typeface="B Nazanin" panose="00000400000000000000" pitchFamily="2" charset="-78"/>
                </a:rPr>
                <a:t>رئیس </a:t>
              </a:r>
              <a:endParaRPr lang="en-US" sz="1700" b="1" kern="12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748733-99D8-4FBD-ABFA-8BB3849EE61E}"/>
              </a:ext>
            </a:extLst>
          </p:cNvPr>
          <p:cNvGrpSpPr/>
          <p:nvPr/>
        </p:nvGrpSpPr>
        <p:grpSpPr>
          <a:xfrm>
            <a:off x="8410048" y="5182064"/>
            <a:ext cx="934392" cy="421904"/>
            <a:chOff x="6202146" y="3628462"/>
            <a:chExt cx="934392" cy="421904"/>
          </a:xfrm>
          <a:scene3d>
            <a:camera prst="orthographicFront"/>
            <a:lightRig rig="chilly" dir="t"/>
          </a:scene3d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E727DA-90DC-40CC-8376-2CC66E9B03AF}"/>
                </a:ext>
              </a:extLst>
            </p:cNvPr>
            <p:cNvSpPr/>
            <p:nvPr/>
          </p:nvSpPr>
          <p:spPr>
            <a:xfrm>
              <a:off x="6202146" y="3628462"/>
              <a:ext cx="934392" cy="421904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506EF72-049B-4414-80C3-7C0167520DF2}"/>
                </a:ext>
              </a:extLst>
            </p:cNvPr>
            <p:cNvSpPr txBox="1"/>
            <p:nvPr/>
          </p:nvSpPr>
          <p:spPr>
            <a:xfrm>
              <a:off x="6202146" y="3628462"/>
              <a:ext cx="934392" cy="4219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1200" b="1" kern="1200" dirty="0">
                  <a:solidFill>
                    <a:schemeClr val="tx1"/>
                  </a:solidFill>
                  <a:cs typeface="B Nazanin" panose="00000400000000000000" pitchFamily="2" charset="-78"/>
                </a:rPr>
                <a:t>کارشناس مسئول</a:t>
              </a:r>
              <a:endParaRPr lang="en-US" sz="1200" b="1" kern="12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E001A5-68F5-4DDE-B407-9F5BEB97873C}"/>
              </a:ext>
            </a:extLst>
          </p:cNvPr>
          <p:cNvGrpSpPr/>
          <p:nvPr/>
        </p:nvGrpSpPr>
        <p:grpSpPr>
          <a:xfrm>
            <a:off x="9045585" y="5847790"/>
            <a:ext cx="729339" cy="364669"/>
            <a:chOff x="6837683" y="4294188"/>
            <a:chExt cx="729339" cy="364669"/>
          </a:xfrm>
          <a:scene3d>
            <a:camera prst="orthographicFront"/>
            <a:lightRig rig="chilly" dir="t"/>
          </a:scene3d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10312B6-65A6-4831-9645-9E92E1595D5B}"/>
                </a:ext>
              </a:extLst>
            </p:cNvPr>
            <p:cNvSpPr/>
            <p:nvPr/>
          </p:nvSpPr>
          <p:spPr>
            <a:xfrm>
              <a:off x="6837683" y="4294188"/>
              <a:ext cx="729339" cy="364669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32E9BE4-E3D2-4F50-824B-A850092DA861}"/>
                </a:ext>
              </a:extLst>
            </p:cNvPr>
            <p:cNvSpPr txBox="1"/>
            <p:nvPr/>
          </p:nvSpPr>
          <p:spPr>
            <a:xfrm>
              <a:off x="6837683" y="4294188"/>
              <a:ext cx="729339" cy="3646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marL="0" lvl="0" indent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a-IR" sz="700" b="1" kern="12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  <a:p>
              <a:pPr marL="0" lvl="0" indent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1400" b="1" kern="1200" dirty="0">
                  <a:solidFill>
                    <a:schemeClr val="tx1"/>
                  </a:solidFill>
                  <a:cs typeface="B Nazanin" panose="00000400000000000000" pitchFamily="2" charset="-78"/>
                </a:rPr>
                <a:t>کارشناس</a:t>
              </a:r>
            </a:p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700" b="1" kern="12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E49B3E-E7F8-4DB8-A32C-5E3C4A1F82C2}"/>
              </a:ext>
            </a:extLst>
          </p:cNvPr>
          <p:cNvGrpSpPr/>
          <p:nvPr/>
        </p:nvGrpSpPr>
        <p:grpSpPr>
          <a:xfrm>
            <a:off x="7249697" y="5852557"/>
            <a:ext cx="729339" cy="364669"/>
            <a:chOff x="5041795" y="4298955"/>
            <a:chExt cx="729339" cy="364669"/>
          </a:xfrm>
          <a:scene3d>
            <a:camera prst="orthographicFront"/>
            <a:lightRig rig="chilly" dir="t"/>
          </a:scene3d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31E1B5A-B057-4462-8A87-C013B030F7FC}"/>
                </a:ext>
              </a:extLst>
            </p:cNvPr>
            <p:cNvSpPr/>
            <p:nvPr/>
          </p:nvSpPr>
          <p:spPr>
            <a:xfrm>
              <a:off x="5041795" y="4298955"/>
              <a:ext cx="729339" cy="364669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28A105B-1D0F-432A-AB1C-E1DE9C2F4226}"/>
                </a:ext>
              </a:extLst>
            </p:cNvPr>
            <p:cNvSpPr txBox="1"/>
            <p:nvPr/>
          </p:nvSpPr>
          <p:spPr>
            <a:xfrm>
              <a:off x="5041795" y="4298955"/>
              <a:ext cx="729339" cy="3646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1400" b="1" kern="1200" dirty="0">
                  <a:solidFill>
                    <a:schemeClr val="tx1"/>
                  </a:solidFill>
                  <a:cs typeface="B Nazanin" panose="00000400000000000000" pitchFamily="2" charset="-78"/>
                </a:rPr>
                <a:t>کارشناس </a:t>
              </a:r>
              <a:endParaRPr lang="en-US" sz="1400" b="1" kern="12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C34130-FC9A-4C4F-B7E4-EF3E7F40C0F2}"/>
              </a:ext>
            </a:extLst>
          </p:cNvPr>
          <p:cNvGrpSpPr/>
          <p:nvPr/>
        </p:nvGrpSpPr>
        <p:grpSpPr>
          <a:xfrm>
            <a:off x="5326282" y="2300208"/>
            <a:ext cx="729339" cy="364669"/>
            <a:chOff x="3118380" y="746606"/>
            <a:chExt cx="729339" cy="364669"/>
          </a:xfrm>
          <a:scene3d>
            <a:camera prst="orthographicFront"/>
            <a:lightRig rig="chilly" dir="t"/>
          </a:scene3d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04BEF62-6D7E-4D82-B73B-F9668F03AB5C}"/>
                </a:ext>
              </a:extLst>
            </p:cNvPr>
            <p:cNvSpPr/>
            <p:nvPr/>
          </p:nvSpPr>
          <p:spPr>
            <a:xfrm>
              <a:off x="3118380" y="746606"/>
              <a:ext cx="729339" cy="364669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BE33628-FFFD-4700-83A0-7FB54450815A}"/>
                </a:ext>
              </a:extLst>
            </p:cNvPr>
            <p:cNvSpPr txBox="1"/>
            <p:nvPr/>
          </p:nvSpPr>
          <p:spPr>
            <a:xfrm>
              <a:off x="3118380" y="746606"/>
              <a:ext cx="729339" cy="3646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1700" b="1" kern="1200" dirty="0">
                  <a:solidFill>
                    <a:schemeClr val="tx1"/>
                  </a:solidFill>
                  <a:cs typeface="B Nazanin" panose="00000400000000000000" pitchFamily="2" charset="-78"/>
                </a:rPr>
                <a:t>رئیس</a:t>
              </a:r>
              <a:endParaRPr lang="en-US" sz="1700" b="1" kern="12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A612C9-573B-4D1D-B282-5CF7FF52DF36}"/>
              </a:ext>
            </a:extLst>
          </p:cNvPr>
          <p:cNvGrpSpPr/>
          <p:nvPr/>
        </p:nvGrpSpPr>
        <p:grpSpPr>
          <a:xfrm>
            <a:off x="4410961" y="2818039"/>
            <a:ext cx="729339" cy="364669"/>
            <a:chOff x="2203059" y="1264437"/>
            <a:chExt cx="729339" cy="364669"/>
          </a:xfrm>
          <a:scene3d>
            <a:camera prst="orthographicFront"/>
            <a:lightRig rig="chilly" dir="t"/>
          </a:scene3d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A6716F-ED8F-4458-8DF0-328B061C8034}"/>
                </a:ext>
              </a:extLst>
            </p:cNvPr>
            <p:cNvSpPr/>
            <p:nvPr/>
          </p:nvSpPr>
          <p:spPr>
            <a:xfrm>
              <a:off x="2203059" y="1264437"/>
              <a:ext cx="729339" cy="364669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93B796-D820-4D5D-903D-FF5979DF63B9}"/>
                </a:ext>
              </a:extLst>
            </p:cNvPr>
            <p:cNvSpPr txBox="1"/>
            <p:nvPr/>
          </p:nvSpPr>
          <p:spPr>
            <a:xfrm>
              <a:off x="2203059" y="1264437"/>
              <a:ext cx="729339" cy="3646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1700" b="1" kern="1200" dirty="0">
                  <a:solidFill>
                    <a:schemeClr val="tx1"/>
                  </a:solidFill>
                  <a:cs typeface="B Nazanin" panose="00000400000000000000" pitchFamily="2" charset="-78"/>
                </a:rPr>
                <a:t>معاون</a:t>
              </a:r>
              <a:endParaRPr lang="en-US" sz="1700" b="1" kern="12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63C5E9-4EB6-4044-ACE7-5AC64E294AAF}"/>
              </a:ext>
            </a:extLst>
          </p:cNvPr>
          <p:cNvGrpSpPr/>
          <p:nvPr/>
        </p:nvGrpSpPr>
        <p:grpSpPr>
          <a:xfrm>
            <a:off x="3515573" y="3203104"/>
            <a:ext cx="729339" cy="364669"/>
            <a:chOff x="1307671" y="1649502"/>
            <a:chExt cx="729339" cy="364669"/>
          </a:xfrm>
          <a:scene3d>
            <a:camera prst="orthographicFront"/>
            <a:lightRig rig="chilly" dir="t"/>
          </a:scene3d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86C30DB-1004-4B55-91F2-B4D69A702B55}"/>
                </a:ext>
              </a:extLst>
            </p:cNvPr>
            <p:cNvSpPr/>
            <p:nvPr/>
          </p:nvSpPr>
          <p:spPr>
            <a:xfrm>
              <a:off x="1307671" y="1649502"/>
              <a:ext cx="729339" cy="364669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FD5011-36A4-490C-98DB-0C58792FB16B}"/>
                </a:ext>
              </a:extLst>
            </p:cNvPr>
            <p:cNvSpPr txBox="1"/>
            <p:nvPr/>
          </p:nvSpPr>
          <p:spPr>
            <a:xfrm>
              <a:off x="1307671" y="1649502"/>
              <a:ext cx="729339" cy="3646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1700" b="1" kern="1200" dirty="0">
                  <a:solidFill>
                    <a:schemeClr val="tx1"/>
                  </a:solidFill>
                  <a:cs typeface="B Nazanin" panose="00000400000000000000" pitchFamily="2" charset="-78"/>
                </a:rPr>
                <a:t>کارشناس</a:t>
              </a:r>
              <a:endParaRPr lang="en-US" sz="1700" b="1" kern="12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1" name="Title 1">
            <a:extLst>
              <a:ext uri="{FF2B5EF4-FFF2-40B4-BE49-F238E27FC236}">
                <a16:creationId xmlns:a16="http://schemas.microsoft.com/office/drawing/2014/main" id="{D53766D9-4B42-4D3A-A513-E466F46EEA89}"/>
              </a:ext>
            </a:extLst>
          </p:cNvPr>
          <p:cNvSpPr txBox="1">
            <a:spLocks/>
          </p:cNvSpPr>
          <p:nvPr/>
        </p:nvSpPr>
        <p:spPr>
          <a:xfrm>
            <a:off x="-9518" y="257733"/>
            <a:ext cx="12192000" cy="94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200" b="1" dirty="0">
                <a:solidFill>
                  <a:schemeClr val="accent1"/>
                </a:solidFill>
                <a:cs typeface="B Titr" panose="00000700000000000000" pitchFamily="2" charset="-78"/>
              </a:rPr>
              <a:t>تشکیلات </a:t>
            </a:r>
            <a:r>
              <a:rPr lang="fa-IR" sz="3200" b="1" dirty="0">
                <a:solidFill>
                  <a:schemeClr val="accent1"/>
                </a:solidFill>
                <a:cs typeface="B Titr" panose="00000700000000000000" pitchFamily="2" charset="-78"/>
              </a:rPr>
              <a:t>مصوب </a:t>
            </a:r>
            <a:r>
              <a:rPr lang="ar-SA" sz="3200" b="1" dirty="0">
                <a:solidFill>
                  <a:schemeClr val="accent1"/>
                </a:solidFill>
                <a:cs typeface="B Titr" panose="00000700000000000000" pitchFamily="2" charset="-78"/>
              </a:rPr>
              <a:t>مرکز</a:t>
            </a:r>
            <a:endParaRPr lang="en-US" sz="3200" b="1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4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F1407B-0738-4097-A59C-1E04FDA9AF42}"/>
              </a:ext>
            </a:extLst>
          </p:cNvPr>
          <p:cNvSpPr txBox="1">
            <a:spLocks/>
          </p:cNvSpPr>
          <p:nvPr/>
        </p:nvSpPr>
        <p:spPr>
          <a:xfrm>
            <a:off x="0" y="-30501"/>
            <a:ext cx="12192000" cy="121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200" dirty="0">
                <a:solidFill>
                  <a:schemeClr val="accent1"/>
                </a:solidFill>
                <a:cs typeface="B Titr" panose="00000700000000000000" pitchFamily="2" charset="-78"/>
              </a:rPr>
              <a:t>شرح وظايف مركز </a:t>
            </a:r>
            <a:endParaRPr lang="en-US" sz="3200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4D3408-6C24-4D17-8E1C-A609791CE4B2}"/>
              </a:ext>
            </a:extLst>
          </p:cNvPr>
          <p:cNvGrpSpPr/>
          <p:nvPr/>
        </p:nvGrpSpPr>
        <p:grpSpPr>
          <a:xfrm>
            <a:off x="3093119" y="1944911"/>
            <a:ext cx="8381421" cy="547019"/>
            <a:chOff x="-643406" y="2826095"/>
            <a:chExt cx="6074104" cy="54701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F24301-3A71-4CBF-B5B5-A165DB96CEE8}"/>
                </a:ext>
              </a:extLst>
            </p:cNvPr>
            <p:cNvSpPr/>
            <p:nvPr/>
          </p:nvSpPr>
          <p:spPr>
            <a:xfrm>
              <a:off x="5033093" y="2826095"/>
              <a:ext cx="397605" cy="5470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altLang="ko-KR" sz="1400" dirty="0">
                  <a:solidFill>
                    <a:schemeClr val="bg1"/>
                  </a:solidFill>
                </a:rPr>
                <a:t>1</a:t>
              </a:r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8D2D080-20D6-4B7B-9556-C71F700399B6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-643406" y="3099605"/>
              <a:ext cx="5676499" cy="9986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91427-EA5F-4E5D-B598-F0AB30C34896}"/>
              </a:ext>
            </a:extLst>
          </p:cNvPr>
          <p:cNvGrpSpPr/>
          <p:nvPr/>
        </p:nvGrpSpPr>
        <p:grpSpPr>
          <a:xfrm>
            <a:off x="6384959" y="2860699"/>
            <a:ext cx="5101278" cy="547019"/>
            <a:chOff x="-291139" y="2826095"/>
            <a:chExt cx="5965856" cy="5470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D8819E4-65EF-4E6E-B90A-4670E3C7628C}"/>
                </a:ext>
              </a:extLst>
            </p:cNvPr>
            <p:cNvSpPr/>
            <p:nvPr/>
          </p:nvSpPr>
          <p:spPr>
            <a:xfrm>
              <a:off x="5033092" y="2826095"/>
              <a:ext cx="641625" cy="5470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altLang="ko-KR" sz="1400" dirty="0">
                  <a:solidFill>
                    <a:schemeClr val="bg1"/>
                  </a:solidFill>
                </a:rPr>
                <a:t>2</a:t>
              </a:r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A6150C-16FA-4367-BE05-3808AF8C5205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-291139" y="3099605"/>
              <a:ext cx="5324231" cy="16044"/>
            </a:xfrm>
            <a:prstGeom prst="line">
              <a:avLst/>
            </a:prstGeom>
            <a:ln w="19050"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3BFA59-62BD-4B38-B9B3-6F5A3A2C70F8}"/>
              </a:ext>
            </a:extLst>
          </p:cNvPr>
          <p:cNvGrpSpPr/>
          <p:nvPr/>
        </p:nvGrpSpPr>
        <p:grpSpPr>
          <a:xfrm>
            <a:off x="6396338" y="3723121"/>
            <a:ext cx="5089899" cy="547019"/>
            <a:chOff x="-544532" y="2826095"/>
            <a:chExt cx="6251470" cy="54701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B4127E3-0BCF-4D2D-B00C-4A5DCB6EF01C}"/>
                </a:ext>
              </a:extLst>
            </p:cNvPr>
            <p:cNvSpPr/>
            <p:nvPr/>
          </p:nvSpPr>
          <p:spPr>
            <a:xfrm>
              <a:off x="5033092" y="2826095"/>
              <a:ext cx="673846" cy="5470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altLang="ko-KR" sz="1400" dirty="0">
                  <a:solidFill>
                    <a:schemeClr val="bg1"/>
                  </a:solidFill>
                </a:rPr>
                <a:t>3</a:t>
              </a:r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6D7E053-9AEE-4B0C-A6DB-F1B3523A58CB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-544532" y="3096114"/>
              <a:ext cx="5577624" cy="3491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130">
            <a:extLst>
              <a:ext uri="{FF2B5EF4-FFF2-40B4-BE49-F238E27FC236}">
                <a16:creationId xmlns:a16="http://schemas.microsoft.com/office/drawing/2014/main" id="{E2556D6B-BC41-40A9-9F3F-230CAA8D3239}"/>
              </a:ext>
            </a:extLst>
          </p:cNvPr>
          <p:cNvSpPr/>
          <p:nvPr/>
        </p:nvSpPr>
        <p:spPr>
          <a:xfrm rot="19380000">
            <a:off x="2121577" y="293837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88F4CD87-A411-4B6F-B63E-FE5CDE52D5FB}"/>
              </a:ext>
            </a:extLst>
          </p:cNvPr>
          <p:cNvSpPr/>
          <p:nvPr/>
        </p:nvSpPr>
        <p:spPr>
          <a:xfrm rot="19380000">
            <a:off x="1554902" y="213363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44E706E6-132C-4268-B80C-D64DE80BC427}"/>
              </a:ext>
            </a:extLst>
          </p:cNvPr>
          <p:cNvSpPr/>
          <p:nvPr/>
        </p:nvSpPr>
        <p:spPr>
          <a:xfrm rot="19380000">
            <a:off x="2745709" y="2923955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CE992C-F948-40B3-BC57-D971E1F99A2F}"/>
              </a:ext>
            </a:extLst>
          </p:cNvPr>
          <p:cNvSpPr txBox="1"/>
          <p:nvPr/>
        </p:nvSpPr>
        <p:spPr>
          <a:xfrm>
            <a:off x="2350176" y="1859075"/>
            <a:ext cx="84871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بررسی و پیشنهاد برگزاری دوره‌های آموزشی مجازی به مراجع ذی‌صلاح مطابق قوانین و مقررات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B6FC97-E5BA-40C4-B963-B3E069DAC0AD}"/>
              </a:ext>
            </a:extLst>
          </p:cNvPr>
          <p:cNvSpPr txBox="1"/>
          <p:nvPr/>
        </p:nvSpPr>
        <p:spPr>
          <a:xfrm>
            <a:off x="4741333" y="275822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برنامه‌ریزی طراحی و تدوین دوره‌های آموزشی مجازی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8B7794-126C-4B59-81EA-67242376B5FC}"/>
              </a:ext>
            </a:extLst>
          </p:cNvPr>
          <p:cNvSpPr txBox="1"/>
          <p:nvPr/>
        </p:nvSpPr>
        <p:spPr>
          <a:xfrm>
            <a:off x="4725065" y="361043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تهیه محتوای دروس مجازی برای دوره‌های اموزش مجازی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D9E503-DD15-4074-8B1E-961F34378025}"/>
              </a:ext>
            </a:extLst>
          </p:cNvPr>
          <p:cNvGrpSpPr/>
          <p:nvPr/>
        </p:nvGrpSpPr>
        <p:grpSpPr>
          <a:xfrm>
            <a:off x="4413816" y="4687896"/>
            <a:ext cx="7072421" cy="547019"/>
            <a:chOff x="-544532" y="2826095"/>
            <a:chExt cx="6046694" cy="54701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418878E-16F0-45B7-8029-0ADB64617F66}"/>
                </a:ext>
              </a:extLst>
            </p:cNvPr>
            <p:cNvSpPr/>
            <p:nvPr/>
          </p:nvSpPr>
          <p:spPr>
            <a:xfrm>
              <a:off x="5033092" y="2826095"/>
              <a:ext cx="469070" cy="547019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altLang="ko-KR" sz="1400" dirty="0">
                  <a:solidFill>
                    <a:schemeClr val="bg1"/>
                  </a:solidFill>
                </a:rPr>
                <a:t>4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98462FE-826F-4AA2-9DE8-8F7C3757A27D}"/>
                </a:ext>
              </a:extLst>
            </p:cNvPr>
            <p:cNvCxnSpPr>
              <a:cxnSpLocks/>
              <a:endCxn id="41" idx="2"/>
            </p:cNvCxnSpPr>
            <p:nvPr/>
          </p:nvCxnSpPr>
          <p:spPr>
            <a:xfrm>
              <a:off x="-544532" y="3096114"/>
              <a:ext cx="5577624" cy="3491"/>
            </a:xfrm>
            <a:prstGeom prst="line">
              <a:avLst/>
            </a:prstGeom>
            <a:ln>
              <a:headEnd type="oval"/>
              <a:tailEnd type="non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3947490-837C-4330-9145-E70B53E3BE3C}"/>
              </a:ext>
            </a:extLst>
          </p:cNvPr>
          <p:cNvSpPr txBox="1"/>
          <p:nvPr/>
        </p:nvSpPr>
        <p:spPr>
          <a:xfrm>
            <a:off x="3938752" y="4585544"/>
            <a:ext cx="70421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تهیه و تدوین آیین‌نامه ها و دستورالعمل‌های لازم آموزش‌های مجازی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7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F1407B-0738-4097-A59C-1E04FDA9AF42}"/>
              </a:ext>
            </a:extLst>
          </p:cNvPr>
          <p:cNvSpPr txBox="1">
            <a:spLocks/>
          </p:cNvSpPr>
          <p:nvPr/>
        </p:nvSpPr>
        <p:spPr>
          <a:xfrm>
            <a:off x="0" y="-63050"/>
            <a:ext cx="12192000" cy="127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200" dirty="0">
                <a:solidFill>
                  <a:schemeClr val="accent1"/>
                </a:solidFill>
                <a:cs typeface="B Titr" panose="00000700000000000000" pitchFamily="2" charset="-78"/>
              </a:rPr>
              <a:t>شرح وظايف مركز-ادامه </a:t>
            </a:r>
            <a:endParaRPr lang="en-US" sz="3200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4D3408-6C24-4D17-8E1C-A609791CE4B2}"/>
              </a:ext>
            </a:extLst>
          </p:cNvPr>
          <p:cNvGrpSpPr/>
          <p:nvPr/>
        </p:nvGrpSpPr>
        <p:grpSpPr>
          <a:xfrm>
            <a:off x="222057" y="2003990"/>
            <a:ext cx="11373112" cy="547019"/>
            <a:chOff x="-643406" y="2826095"/>
            <a:chExt cx="5964213" cy="54701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F24301-3A71-4CBF-B5B5-A165DB96CEE8}"/>
                </a:ext>
              </a:extLst>
            </p:cNvPr>
            <p:cNvSpPr/>
            <p:nvPr/>
          </p:nvSpPr>
          <p:spPr>
            <a:xfrm>
              <a:off x="5033093" y="2826095"/>
              <a:ext cx="287714" cy="5470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altLang="ko-KR" sz="1400" dirty="0">
                  <a:solidFill>
                    <a:schemeClr val="bg1"/>
                  </a:solidFill>
                </a:rPr>
                <a:t>5</a:t>
              </a:r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8D2D080-20D6-4B7B-9556-C71F700399B6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-643406" y="3099605"/>
              <a:ext cx="5676499" cy="9986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91427-EA5F-4E5D-B598-F0AB30C34896}"/>
              </a:ext>
            </a:extLst>
          </p:cNvPr>
          <p:cNvGrpSpPr/>
          <p:nvPr/>
        </p:nvGrpSpPr>
        <p:grpSpPr>
          <a:xfrm>
            <a:off x="1045017" y="2971725"/>
            <a:ext cx="10542922" cy="547019"/>
            <a:chOff x="-535952" y="2826095"/>
            <a:chExt cx="5874759" cy="5470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D8819E4-65EF-4E6E-B90A-4670E3C7628C}"/>
                </a:ext>
              </a:extLst>
            </p:cNvPr>
            <p:cNvSpPr/>
            <p:nvPr/>
          </p:nvSpPr>
          <p:spPr>
            <a:xfrm>
              <a:off x="5033092" y="2826095"/>
              <a:ext cx="305715" cy="5470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altLang="ko-KR" sz="1400" dirty="0">
                  <a:solidFill>
                    <a:schemeClr val="bg1"/>
                  </a:solidFill>
                </a:rPr>
                <a:t>6</a:t>
              </a:r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A6150C-16FA-4367-BE05-3808AF8C52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35952" y="3046703"/>
              <a:ext cx="5576898" cy="16044"/>
            </a:xfrm>
            <a:prstGeom prst="line">
              <a:avLst/>
            </a:prstGeom>
            <a:ln w="19050"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3BFA59-62BD-4B38-B9B3-6F5A3A2C70F8}"/>
              </a:ext>
            </a:extLst>
          </p:cNvPr>
          <p:cNvGrpSpPr/>
          <p:nvPr/>
        </p:nvGrpSpPr>
        <p:grpSpPr>
          <a:xfrm>
            <a:off x="587817" y="3806143"/>
            <a:ext cx="10998199" cy="547019"/>
            <a:chOff x="-965042" y="2826095"/>
            <a:chExt cx="6313058" cy="54701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B4127E3-0BCF-4D2D-B00C-4A5DCB6EF01C}"/>
                </a:ext>
              </a:extLst>
            </p:cNvPr>
            <p:cNvSpPr/>
            <p:nvPr/>
          </p:nvSpPr>
          <p:spPr>
            <a:xfrm>
              <a:off x="5033092" y="2826095"/>
              <a:ext cx="314924" cy="5470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altLang="ko-KR" sz="1400" dirty="0">
                  <a:solidFill>
                    <a:schemeClr val="bg1"/>
                  </a:solidFill>
                </a:rPr>
                <a:t>7</a:t>
              </a:r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6D7E053-9AEE-4B0C-A6DB-F1B3523A58CB}"/>
                </a:ext>
              </a:extLst>
            </p:cNvPr>
            <p:cNvCxnSpPr>
              <a:cxnSpLocks/>
            </p:cNvCxnSpPr>
            <p:nvPr/>
          </p:nvCxnSpPr>
          <p:spPr>
            <a:xfrm>
              <a:off x="-965042" y="3069761"/>
              <a:ext cx="5998134" cy="3491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9">
            <a:extLst>
              <a:ext uri="{FF2B5EF4-FFF2-40B4-BE49-F238E27FC236}">
                <a16:creationId xmlns:a16="http://schemas.microsoft.com/office/drawing/2014/main" id="{88F4CD87-A411-4B6F-B63E-FE5CDE52D5FB}"/>
              </a:ext>
            </a:extLst>
          </p:cNvPr>
          <p:cNvSpPr/>
          <p:nvPr/>
        </p:nvSpPr>
        <p:spPr>
          <a:xfrm rot="19380000">
            <a:off x="1650436" y="128203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CE992C-F948-40B3-BC57-D971E1F99A2F}"/>
              </a:ext>
            </a:extLst>
          </p:cNvPr>
          <p:cNvSpPr txBox="1"/>
          <p:nvPr/>
        </p:nvSpPr>
        <p:spPr>
          <a:xfrm>
            <a:off x="222057" y="1901832"/>
            <a:ext cx="10755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انجام بررسی‌های لازم در زمینه استفاده از وسایل دیداری و شنیداری در نظام آموزش از راه دور و در چارچوب برنامه‌های آموزشی دانشگاه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B6FC97-E5BA-40C4-B963-B3E069DAC0AD}"/>
              </a:ext>
            </a:extLst>
          </p:cNvPr>
          <p:cNvSpPr txBox="1"/>
          <p:nvPr/>
        </p:nvSpPr>
        <p:spPr>
          <a:xfrm>
            <a:off x="714337" y="2800982"/>
            <a:ext cx="10263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انجام مشاوره و برگزاری جلسات آموزشی و توجیهی لازم به منظور آشنایی اعضای هیئت علمی و دانشجویان با آموزش های مجازی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8B7794-126C-4B59-81EA-67242376B5FC}"/>
              </a:ext>
            </a:extLst>
          </p:cNvPr>
          <p:cNvSpPr txBox="1"/>
          <p:nvPr/>
        </p:nvSpPr>
        <p:spPr>
          <a:xfrm>
            <a:off x="404937" y="3653190"/>
            <a:ext cx="105568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برگزاری دوره‌های آموزشی کوتاه مدت عمومی و تخصصی برای اتباع خارجی در چارچوب مقررات کشور به صورت حضوری یا مجازی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D9E503-DD15-4074-8B1E-961F34378025}"/>
              </a:ext>
            </a:extLst>
          </p:cNvPr>
          <p:cNvGrpSpPr/>
          <p:nvPr/>
        </p:nvGrpSpPr>
        <p:grpSpPr>
          <a:xfrm>
            <a:off x="496377" y="4756748"/>
            <a:ext cx="11098199" cy="547019"/>
            <a:chOff x="-733497" y="2826095"/>
            <a:chExt cx="6066486" cy="54701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418878E-16F0-45B7-8029-0ADB64617F66}"/>
                </a:ext>
              </a:extLst>
            </p:cNvPr>
            <p:cNvSpPr/>
            <p:nvPr/>
          </p:nvSpPr>
          <p:spPr>
            <a:xfrm>
              <a:off x="5033092" y="2826095"/>
              <a:ext cx="299897" cy="547019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a-IR" altLang="ko-KR" sz="1400" dirty="0">
                  <a:solidFill>
                    <a:schemeClr val="bg1"/>
                  </a:solidFill>
                </a:rPr>
                <a:t>8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98462FE-826F-4AA2-9DE8-8F7C3757A27D}"/>
                </a:ext>
              </a:extLst>
            </p:cNvPr>
            <p:cNvCxnSpPr>
              <a:cxnSpLocks/>
            </p:cNvCxnSpPr>
            <p:nvPr/>
          </p:nvCxnSpPr>
          <p:spPr>
            <a:xfrm>
              <a:off x="-733497" y="3099604"/>
              <a:ext cx="5742829" cy="3491"/>
            </a:xfrm>
            <a:prstGeom prst="line">
              <a:avLst/>
            </a:prstGeom>
            <a:ln>
              <a:headEnd type="oval"/>
              <a:tailEnd type="non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3947490-837C-4330-9145-E70B53E3BE3C}"/>
              </a:ext>
            </a:extLst>
          </p:cNvPr>
          <p:cNvSpPr txBox="1"/>
          <p:nvPr/>
        </p:nvSpPr>
        <p:spPr>
          <a:xfrm>
            <a:off x="222058" y="4628301"/>
            <a:ext cx="10899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بررسی و انجام تجزیه و تحلیل‌های آماری مورد نیاز به منظور انجام اصلاحات لازم در جهت ارتقاء کارایی و اثربخشی دوره‌های آزاد و مجازی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5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85AB0-7433-4EDC-B865-126DCEBA29C2}"/>
              </a:ext>
            </a:extLst>
          </p:cNvPr>
          <p:cNvSpPr txBox="1">
            <a:spLocks/>
          </p:cNvSpPr>
          <p:nvPr/>
        </p:nvSpPr>
        <p:spPr>
          <a:xfrm>
            <a:off x="1981200" y="217714"/>
            <a:ext cx="8229600" cy="8365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b="1" dirty="0">
                <a:solidFill>
                  <a:schemeClr val="accent1"/>
                </a:solidFill>
                <a:cs typeface="B Titr" panose="00000700000000000000" pitchFamily="2" charset="-78"/>
              </a:rPr>
              <a:t>وظایف اداره آزمون‌سازی(جدید در فرایند تصویب)</a:t>
            </a:r>
            <a:endParaRPr lang="en-US" sz="3200" b="1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E315-1145-4A9A-B881-DDF9BAA5EF9C}"/>
              </a:ext>
            </a:extLst>
          </p:cNvPr>
          <p:cNvSpPr txBox="1">
            <a:spLocks/>
          </p:cNvSpPr>
          <p:nvPr/>
        </p:nvSpPr>
        <p:spPr>
          <a:xfrm>
            <a:off x="1045029" y="838200"/>
            <a:ext cx="9993085" cy="579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q"/>
            </a:pPr>
            <a:endParaRPr lang="fa-IR" sz="2000" dirty="0">
              <a:cs typeface="B Nazanin" panose="00000400000000000000" pitchFamily="2" charset="-78"/>
            </a:endParaRP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تدوین و پیشنهاد دستورالعمل‌ها و فرآیندهای مرکز به گونه‌ای که بتواند به عنوان یک زیرساخت ارتقای دانشگاه به تراز بین‌الملل و نسل سوم و دستیابی به اهداف برنامه راهبردی، نقش موثری ایفای کند.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همکاری با سازمان امور دانشجویان وزارت عتف برای برگزاری آزمونهای زبان و اخذ مجوزهای لازم به گونه‌ای که دانشگاه الزهرا به عنوان یک مرکز معتبر به رسمیت شناخته شود.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همکاری در برگزاری آزمونهای مرکز پوشکین، التنال، آزفا و تعامل با مراکز معتبری که گواهینامه رسمی برای زبانهای دیگر صادر میکنند و اخذ مجوز از آنها.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اخذ مجوز برای دانشگاه به گونه‌ای که بتواند به نام خود آزمون زبان برگزار و گواهینامه صادر کند تا در کنار دانشگاههای معتبر دیگر جایگاه مناسبی در این حوزه داشته باشد.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همکاری با اداره آموزشهای آزاد و مجازی برای برگزاری کلاسهای آمادگی برای آزمون با رعایت اجتناب از تضاد منافعهای احتمالی این دو نقش و کارکرد.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همکاری با اداره آموزشهای آزاد و مجازی برای تعریف کلاسهای آموزش زبان انگلیسی مناسب و مورد تقاضای اعضای هیات علمی و دانشجویان تحصیلات تکمیلی و برگزاری مستمر آن به صورت مجازی.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تجهیز و نگهداری حداقل دو لابراتور مناسب برای آموزش زبان و نیز برگزاری آزمونها به صورت حضوری و مجازی.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همکاری با اداره آموزشهای آزاد برای برگزاری کلاسهای آموزش زبان چینی و اسپانیایی که ایجاد دورههای کارشناسی و ارشد آنها در برنامه آینده دانشگاه می باشد.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4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FBD2D1-CFEB-42BD-A9AB-016ABE94FF56}"/>
              </a:ext>
            </a:extLst>
          </p:cNvPr>
          <p:cNvSpPr txBox="1">
            <a:spLocks/>
          </p:cNvSpPr>
          <p:nvPr/>
        </p:nvSpPr>
        <p:spPr>
          <a:xfrm>
            <a:off x="309401" y="150074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200" b="1" dirty="0">
                <a:solidFill>
                  <a:schemeClr val="accent1"/>
                </a:solidFill>
                <a:cs typeface="B Titr" panose="00000700000000000000" pitchFamily="2" charset="-78"/>
              </a:rPr>
              <a:t>رویکرد</a:t>
            </a:r>
            <a:endParaRPr lang="en-US" sz="3200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01BCBE4-9142-423C-B6A5-4A12E9617B37}"/>
              </a:ext>
            </a:extLst>
          </p:cNvPr>
          <p:cNvSpPr/>
          <p:nvPr/>
        </p:nvSpPr>
        <p:spPr>
          <a:xfrm>
            <a:off x="921204" y="1835204"/>
            <a:ext cx="6462604" cy="4202142"/>
          </a:xfrm>
          <a:custGeom>
            <a:avLst/>
            <a:gdLst>
              <a:gd name="connsiteX0" fmla="*/ 0 w 4724400"/>
              <a:gd name="connsiteY0" fmla="*/ 3000375 h 3000375"/>
              <a:gd name="connsiteX1" fmla="*/ 28575 w 4724400"/>
              <a:gd name="connsiteY1" fmla="*/ 0 h 3000375"/>
              <a:gd name="connsiteX2" fmla="*/ 4724400 w 4724400"/>
              <a:gd name="connsiteY2" fmla="*/ 19050 h 3000375"/>
              <a:gd name="connsiteX3" fmla="*/ 2838450 w 4724400"/>
              <a:gd name="connsiteY3" fmla="*/ 1514475 h 3000375"/>
              <a:gd name="connsiteX0" fmla="*/ 0 w 4714875"/>
              <a:gd name="connsiteY0" fmla="*/ 3028950 h 3028950"/>
              <a:gd name="connsiteX1" fmla="*/ 28575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14875"/>
              <a:gd name="connsiteY0" fmla="*/ 3028950 h 3028950"/>
              <a:gd name="connsiteX1" fmla="*/ 0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847077 w 4723502"/>
              <a:gd name="connsiteY3" fmla="*/ 1543050 h 4202142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890209 w 4723502"/>
              <a:gd name="connsiteY3" fmla="*/ 1913986 h 4202142"/>
              <a:gd name="connsiteX0" fmla="*/ 0 w 4723502"/>
              <a:gd name="connsiteY0" fmla="*/ 4202142 h 4208612"/>
              <a:gd name="connsiteX1" fmla="*/ 8627 w 4723502"/>
              <a:gd name="connsiteY1" fmla="*/ 28575 h 4208612"/>
              <a:gd name="connsiteX2" fmla="*/ 4723502 w 4723502"/>
              <a:gd name="connsiteY2" fmla="*/ 0 h 4208612"/>
              <a:gd name="connsiteX3" fmla="*/ 8986 w 4723502"/>
              <a:gd name="connsiteY3" fmla="*/ 4208612 h 4208612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381250 w 4723502"/>
              <a:gd name="connsiteY3" fmla="*/ 2086514 h 420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3502" h="4202142">
                <a:moveTo>
                  <a:pt x="0" y="4202142"/>
                </a:moveTo>
                <a:cubicBezTo>
                  <a:pt x="2876" y="2810953"/>
                  <a:pt x="5751" y="1419764"/>
                  <a:pt x="8627" y="28575"/>
                </a:cubicBezTo>
                <a:lnTo>
                  <a:pt x="4723502" y="0"/>
                </a:lnTo>
                <a:lnTo>
                  <a:pt x="2381250" y="2086514"/>
                </a:lnTo>
              </a:path>
            </a:pathLst>
          </a:custGeom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0FEFABD-B4B8-4825-853B-3D65F2F70D2F}"/>
              </a:ext>
            </a:extLst>
          </p:cNvPr>
          <p:cNvSpPr/>
          <p:nvPr/>
        </p:nvSpPr>
        <p:spPr>
          <a:xfrm rot="14109534">
            <a:off x="3956600" y="3871740"/>
            <a:ext cx="286380" cy="246879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B8B14DD-7B9A-4ADD-809B-8E9CAB09CE72}"/>
              </a:ext>
            </a:extLst>
          </p:cNvPr>
          <p:cNvSpPr/>
          <p:nvPr/>
        </p:nvSpPr>
        <p:spPr>
          <a:xfrm rot="10800000">
            <a:off x="4676682" y="1835202"/>
            <a:ext cx="6604234" cy="4216700"/>
          </a:xfrm>
          <a:custGeom>
            <a:avLst/>
            <a:gdLst>
              <a:gd name="connsiteX0" fmla="*/ 0 w 4724400"/>
              <a:gd name="connsiteY0" fmla="*/ 3000375 h 3000375"/>
              <a:gd name="connsiteX1" fmla="*/ 28575 w 4724400"/>
              <a:gd name="connsiteY1" fmla="*/ 0 h 3000375"/>
              <a:gd name="connsiteX2" fmla="*/ 4724400 w 4724400"/>
              <a:gd name="connsiteY2" fmla="*/ 19050 h 3000375"/>
              <a:gd name="connsiteX3" fmla="*/ 2838450 w 4724400"/>
              <a:gd name="connsiteY3" fmla="*/ 1514475 h 3000375"/>
              <a:gd name="connsiteX0" fmla="*/ 0 w 4714875"/>
              <a:gd name="connsiteY0" fmla="*/ 3028950 h 3028950"/>
              <a:gd name="connsiteX1" fmla="*/ 28575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14875"/>
              <a:gd name="connsiteY0" fmla="*/ 3028950 h 3028950"/>
              <a:gd name="connsiteX1" fmla="*/ 0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60385 w 4775260"/>
              <a:gd name="connsiteY0" fmla="*/ 4216700 h 4216700"/>
              <a:gd name="connsiteX1" fmla="*/ 0 w 4775260"/>
              <a:gd name="connsiteY1" fmla="*/ 0 h 4216700"/>
              <a:gd name="connsiteX2" fmla="*/ 4775260 w 4775260"/>
              <a:gd name="connsiteY2" fmla="*/ 1187750 h 4216700"/>
              <a:gd name="connsiteX3" fmla="*/ 2898835 w 4775260"/>
              <a:gd name="connsiteY3" fmla="*/ 2730800 h 4216700"/>
              <a:gd name="connsiteX0" fmla="*/ 0 w 4775260"/>
              <a:gd name="connsiteY0" fmla="*/ 4216700 h 4216700"/>
              <a:gd name="connsiteX1" fmla="*/ 0 w 4775260"/>
              <a:gd name="connsiteY1" fmla="*/ 0 h 4216700"/>
              <a:gd name="connsiteX2" fmla="*/ 4775260 w 4775260"/>
              <a:gd name="connsiteY2" fmla="*/ 1187750 h 4216700"/>
              <a:gd name="connsiteX3" fmla="*/ 2898835 w 4775260"/>
              <a:gd name="connsiteY3" fmla="*/ 2730800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2898835 w 4827019"/>
              <a:gd name="connsiteY3" fmla="*/ 2730800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8986 w 4827019"/>
              <a:gd name="connsiteY3" fmla="*/ 4214543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2407129 w 4827019"/>
              <a:gd name="connsiteY3" fmla="*/ 2101072 h 42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019" h="4216700">
                <a:moveTo>
                  <a:pt x="0" y="4216700"/>
                </a:moveTo>
                <a:lnTo>
                  <a:pt x="0" y="0"/>
                </a:lnTo>
                <a:lnTo>
                  <a:pt x="4827019" y="31811"/>
                </a:lnTo>
                <a:lnTo>
                  <a:pt x="2407129" y="2101072"/>
                </a:lnTo>
              </a:path>
            </a:pathLst>
          </a:custGeom>
          <a:ln w="508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7591668-DE59-4A6C-994B-31A467FE56F7}"/>
              </a:ext>
            </a:extLst>
          </p:cNvPr>
          <p:cNvSpPr/>
          <p:nvPr/>
        </p:nvSpPr>
        <p:spPr>
          <a:xfrm rot="3309534">
            <a:off x="7940139" y="3796017"/>
            <a:ext cx="286380" cy="246879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E931E-BECD-460A-AB1F-E96BC42C7431}"/>
              </a:ext>
            </a:extLst>
          </p:cNvPr>
          <p:cNvSpPr txBox="1"/>
          <p:nvPr/>
        </p:nvSpPr>
        <p:spPr>
          <a:xfrm>
            <a:off x="1414330" y="4079542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ADAC4-5BF4-4D9F-A471-1B8A4570F5D4}"/>
              </a:ext>
            </a:extLst>
          </p:cNvPr>
          <p:cNvSpPr txBox="1"/>
          <p:nvPr/>
        </p:nvSpPr>
        <p:spPr>
          <a:xfrm>
            <a:off x="9605526" y="2807286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B78383-9DB7-4A75-8926-CCDAA8983AC6}"/>
              </a:ext>
            </a:extLst>
          </p:cNvPr>
          <p:cNvGrpSpPr/>
          <p:nvPr/>
        </p:nvGrpSpPr>
        <p:grpSpPr>
          <a:xfrm>
            <a:off x="921204" y="1953013"/>
            <a:ext cx="3913844" cy="1628468"/>
            <a:chOff x="1122818" y="1654589"/>
            <a:chExt cx="3230835" cy="16284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A8075B-C4F7-49DF-A66E-887639171535}"/>
                </a:ext>
              </a:extLst>
            </p:cNvPr>
            <p:cNvSpPr txBox="1"/>
            <p:nvPr/>
          </p:nvSpPr>
          <p:spPr>
            <a:xfrm>
              <a:off x="1122818" y="1959618"/>
              <a:ext cx="32308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2000" dirty="0">
                  <a:cs typeface="B Nazanin" panose="00000400000000000000" pitchFamily="2" charset="-78"/>
                </a:rPr>
                <a:t>رویکرد این مرکز در بخش آموزش‌های مجازی، </a:t>
              </a:r>
              <a:r>
                <a:rPr lang="fa-IR" sz="2000" dirty="0">
                  <a:solidFill>
                    <a:srgbClr val="FF0000"/>
                  </a:solidFill>
                  <a:cs typeface="B Nazanin" panose="00000400000000000000" pitchFamily="2" charset="-78"/>
                </a:rPr>
                <a:t>گسترش کمی و کیفی  ارائه دروس مجازی و اخذ مجوز برگزاری رشته های مجازی در سطح کارشناسی ارشد و جذب مخاطبان بیشتر</a:t>
              </a:r>
              <a:r>
                <a:rPr lang="fa-IR" sz="2000" dirty="0">
                  <a:cs typeface="B Nazanin" panose="00000400000000000000" pitchFamily="2" charset="-78"/>
                </a:rPr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D6AD05-610A-44DB-9B3B-3CA13D1E3EBE}"/>
                </a:ext>
              </a:extLst>
            </p:cNvPr>
            <p:cNvSpPr txBox="1"/>
            <p:nvPr/>
          </p:nvSpPr>
          <p:spPr>
            <a:xfrm>
              <a:off x="1122818" y="1654589"/>
              <a:ext cx="32308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sz="20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پشتیبانی آموزش‌های مجازی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E63ECE-AA53-4202-AB0E-23F81672842B}"/>
              </a:ext>
            </a:extLst>
          </p:cNvPr>
          <p:cNvGrpSpPr/>
          <p:nvPr/>
        </p:nvGrpSpPr>
        <p:grpSpPr>
          <a:xfrm>
            <a:off x="7071646" y="4691497"/>
            <a:ext cx="4067640" cy="1052628"/>
            <a:chOff x="4759449" y="3524124"/>
            <a:chExt cx="3230835" cy="10526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292A4A-35C0-42A3-9015-164E960DE80E}"/>
                </a:ext>
              </a:extLst>
            </p:cNvPr>
            <p:cNvSpPr txBox="1"/>
            <p:nvPr/>
          </p:nvSpPr>
          <p:spPr>
            <a:xfrm>
              <a:off x="4759449" y="3868866"/>
              <a:ext cx="3230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2000" dirty="0">
                  <a:cs typeface="B Nazanin" panose="00000400000000000000" pitchFamily="2" charset="-78"/>
                </a:rPr>
                <a:t>در بخش امور آزمون‌ها، رویکرد مرکز، </a:t>
              </a:r>
              <a:r>
                <a:rPr lang="fa-IR" sz="2000" dirty="0">
                  <a:solidFill>
                    <a:srgbClr val="00B050"/>
                  </a:solidFill>
                  <a:cs typeface="B Nazanin" panose="00000400000000000000" pitchFamily="2" charset="-78"/>
                </a:rPr>
                <a:t>برگزاری باکیفیت آزمون‌های ملی و بین‌المللی</a:t>
              </a:r>
              <a:endParaRPr lang="en-US" sz="2000" dirty="0"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4AA692-CE35-436F-9C16-505779BC2B05}"/>
                </a:ext>
              </a:extLst>
            </p:cNvPr>
            <p:cNvSpPr txBox="1"/>
            <p:nvPr/>
          </p:nvSpPr>
          <p:spPr>
            <a:xfrm>
              <a:off x="4759449" y="3524124"/>
              <a:ext cx="32308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sz="20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امور آزمون‌ها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33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BEF7C3-946D-458D-BD6F-BFAC71B823AA}"/>
              </a:ext>
            </a:extLst>
          </p:cNvPr>
          <p:cNvGrpSpPr/>
          <p:nvPr/>
        </p:nvGrpSpPr>
        <p:grpSpPr>
          <a:xfrm>
            <a:off x="5208124" y="2662633"/>
            <a:ext cx="6983876" cy="1711842"/>
            <a:chOff x="5207975" y="2573079"/>
            <a:chExt cx="6983876" cy="17118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CF992A-C4F8-4FB6-93C9-5D4007C714C9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A99692-36A5-4F57-B00F-E173387E5283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BED0AD8-5B06-4877-BDB8-3FFAD1261A17}"/>
              </a:ext>
            </a:extLst>
          </p:cNvPr>
          <p:cNvSpPr txBox="1"/>
          <p:nvPr/>
        </p:nvSpPr>
        <p:spPr>
          <a:xfrm>
            <a:off x="6096000" y="3303110"/>
            <a:ext cx="470248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fa-IR" altLang="ko-KR" sz="2000" b="1" dirty="0">
                <a:solidFill>
                  <a:schemeClr val="bg1"/>
                </a:solidFill>
                <a:latin typeface="+mj-lt"/>
                <a:cs typeface="B Titr" panose="00000700000000000000" pitchFamily="2" charset="-78"/>
              </a:rPr>
              <a:t>برنامه‌های عملیاتی در دست اجرا</a:t>
            </a:r>
            <a:endParaRPr lang="en-US" altLang="ko-KR" sz="2000" b="1" dirty="0">
              <a:solidFill>
                <a:schemeClr val="bg1"/>
              </a:solidFill>
              <a:latin typeface="+mj-lt"/>
              <a:cs typeface="B Titr" panose="00000700000000000000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24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31672" y="1914273"/>
            <a:ext cx="79877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7836" y="417407"/>
            <a:ext cx="8010524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219170" rtl="1">
              <a:lnSpc>
                <a:spcPct val="115000"/>
              </a:lnSpc>
              <a:spcAft>
                <a:spcPts val="1067"/>
              </a:spcAft>
              <a:defRPr/>
            </a:pPr>
            <a:r>
              <a:rPr lang="fa-IR" sz="3600" b="1" kern="0" noProof="0" dirty="0" err="1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فعالیت‌های</a:t>
            </a:r>
            <a:r>
              <a:rPr lang="fa-IR" sz="3600" b="1" kern="0" noProof="0" dirty="0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 مرکز در یک نگاه</a:t>
            </a:r>
            <a:endParaRPr kumimoji="0" lang="fa-IR" sz="3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1237" y="3833988"/>
            <a:ext cx="13314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اهم عملیات جاری</a:t>
            </a:r>
            <a:endParaRPr lang="fa-IR" sz="2400" b="1" kern="0" dirty="0">
              <a:solidFill>
                <a:schemeClr val="bg1"/>
              </a:solidFill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9627361" y="1517084"/>
            <a:ext cx="6118804" cy="6118804"/>
          </a:xfrm>
          <a:prstGeom prst="blockArc">
            <a:avLst>
              <a:gd name="adj1" fmla="val 8100000"/>
              <a:gd name="adj2" fmla="val 13500000"/>
              <a:gd name="adj3" fmla="val 353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4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/>
          <p:cNvGrpSpPr/>
          <p:nvPr/>
        </p:nvGrpSpPr>
        <p:grpSpPr>
          <a:xfrm>
            <a:off x="910179" y="3531647"/>
            <a:ext cx="9143406" cy="696829"/>
            <a:chOff x="8763" y="1813577"/>
            <a:chExt cx="8772727" cy="90892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8763" y="1878294"/>
              <a:ext cx="8772727" cy="7638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tabLst>
                  <a:tab pos="6097905" algn="r"/>
                </a:tabLst>
              </a:pPr>
              <a:r>
                <a:rPr lang="fa-IR" sz="2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ثبت اساتید فرعی و ثبت کاربران دروس موازی در درس اصلی</a:t>
              </a:r>
              <a:endPara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9546715" y="3493459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910179" y="4719193"/>
            <a:ext cx="8854398" cy="745990"/>
            <a:chOff x="8763" y="1796160"/>
            <a:chExt cx="8772727" cy="92634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ورود اطلاعات جدید پس از حذف و اضافه </a:t>
              </a:r>
              <a:endPara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9446316" y="470965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8" name="Group 57"/>
          <p:cNvGrpSpPr/>
          <p:nvPr/>
        </p:nvGrpSpPr>
        <p:grpSpPr>
          <a:xfrm>
            <a:off x="854634" y="5956693"/>
            <a:ext cx="9198951" cy="654024"/>
            <a:chOff x="8763" y="1796160"/>
            <a:chExt cx="8772727" cy="92634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ورود اطلاعات جدید پس از کمیسیونها</a:t>
              </a:r>
              <a:endPara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Oval 60"/>
          <p:cNvSpPr/>
          <p:nvPr/>
        </p:nvSpPr>
        <p:spPr>
          <a:xfrm>
            <a:off x="9735159" y="594111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68CBB-F942-52B4-A91E-82CDDDF5AE20}"/>
              </a:ext>
            </a:extLst>
          </p:cNvPr>
          <p:cNvGrpSpPr/>
          <p:nvPr/>
        </p:nvGrpSpPr>
        <p:grpSpPr>
          <a:xfrm>
            <a:off x="910179" y="2359057"/>
            <a:ext cx="9331850" cy="710182"/>
            <a:chOff x="8763" y="1796160"/>
            <a:chExt cx="8772727" cy="92634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D489F7-67CD-1DB7-B3B0-3E7DE3022F04}"/>
                </a:ext>
              </a:extLst>
            </p:cNvPr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7A1451-A2D5-05D3-F391-11ABDD5E5349}"/>
                </a:ext>
              </a:extLst>
            </p:cNvPr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endPara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2C0ECB0-AB37-289B-98CD-831831DDAFE0}"/>
              </a:ext>
            </a:extLst>
          </p:cNvPr>
          <p:cNvSpPr/>
          <p:nvPr/>
        </p:nvSpPr>
        <p:spPr>
          <a:xfrm>
            <a:off x="9735159" y="233422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7AE812-5ACB-468E-AA25-454F1DAEC523}"/>
              </a:ext>
            </a:extLst>
          </p:cNvPr>
          <p:cNvSpPr txBox="1"/>
          <p:nvPr/>
        </p:nvSpPr>
        <p:spPr>
          <a:xfrm>
            <a:off x="3080500" y="2457914"/>
            <a:ext cx="6324209" cy="557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675" marR="540385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097905" algn="r"/>
              </a:tabLst>
            </a:pP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پیگیری ورود اطلاعات در ابتدای </a:t>
            </a:r>
            <a:r>
              <a:rPr lang="fa-IR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ترم</a:t>
            </a: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و آرشیو کردن </a:t>
            </a:r>
            <a:r>
              <a:rPr lang="fa-IR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ترم</a:t>
            </a:r>
            <a:r>
              <a:rPr lang="fa-I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قبل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2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31672" y="1914273"/>
            <a:ext cx="79877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7836" y="417407"/>
            <a:ext cx="8010524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219170" rtl="1">
              <a:lnSpc>
                <a:spcPct val="115000"/>
              </a:lnSpc>
              <a:spcAft>
                <a:spcPts val="1067"/>
              </a:spcAft>
              <a:defRPr/>
            </a:pPr>
            <a:r>
              <a:rPr lang="fa-IR" sz="3600" b="1" kern="0" noProof="0" dirty="0" err="1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فعالیت‌های</a:t>
            </a:r>
            <a:r>
              <a:rPr lang="fa-IR" sz="3600" b="1" kern="0" noProof="0" dirty="0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 مرکز در یک نگاه</a:t>
            </a:r>
            <a:endParaRPr kumimoji="0" lang="fa-IR" sz="3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1237" y="3833988"/>
            <a:ext cx="13314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اهم عملیات جاری</a:t>
            </a:r>
            <a:endParaRPr lang="fa-IR" sz="2400" b="1" kern="0" dirty="0">
              <a:solidFill>
                <a:schemeClr val="bg1"/>
              </a:solidFill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9627361" y="1517084"/>
            <a:ext cx="6118804" cy="6118804"/>
          </a:xfrm>
          <a:prstGeom prst="blockArc">
            <a:avLst>
              <a:gd name="adj1" fmla="val 8100000"/>
              <a:gd name="adj2" fmla="val 13500000"/>
              <a:gd name="adj3" fmla="val 353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4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/>
          <p:cNvGrpSpPr/>
          <p:nvPr/>
        </p:nvGrpSpPr>
        <p:grpSpPr>
          <a:xfrm>
            <a:off x="910178" y="3506293"/>
            <a:ext cx="9389152" cy="722185"/>
            <a:chOff x="8763" y="1780504"/>
            <a:chExt cx="9003748" cy="94200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133698" y="1780504"/>
              <a:ext cx="8878813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استخراج اسامی شرکت کنندگان از </a:t>
              </a: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Webinar</a:t>
              </a: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 پس از برگزاری هر کارگاه و ارسال به واحد ارائه دهنده گواهی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9546715" y="3493459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854634" y="4719193"/>
            <a:ext cx="8909943" cy="745990"/>
            <a:chOff x="8763" y="1796160"/>
            <a:chExt cx="8772727" cy="92634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رفع مشکلات وبینار و ادوب کانکت از جمله صدا و مشکل ورود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9446316" y="470965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8" name="Group 57"/>
          <p:cNvGrpSpPr/>
          <p:nvPr/>
        </p:nvGrpSpPr>
        <p:grpSpPr>
          <a:xfrm>
            <a:off x="854634" y="5956693"/>
            <a:ext cx="9198951" cy="654024"/>
            <a:chOff x="8763" y="1796160"/>
            <a:chExt cx="8772727" cy="92634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برگزاری کارگاه آموزشی کار با سامانه های مجازی</a:t>
              </a:r>
              <a:endPara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Oval 60"/>
          <p:cNvSpPr/>
          <p:nvPr/>
        </p:nvSpPr>
        <p:spPr>
          <a:xfrm>
            <a:off x="9735159" y="594111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68CBB-F942-52B4-A91E-82CDDDF5AE20}"/>
              </a:ext>
            </a:extLst>
          </p:cNvPr>
          <p:cNvGrpSpPr/>
          <p:nvPr/>
        </p:nvGrpSpPr>
        <p:grpSpPr>
          <a:xfrm>
            <a:off x="910178" y="2359057"/>
            <a:ext cx="9512895" cy="710182"/>
            <a:chOff x="8762" y="1796160"/>
            <a:chExt cx="8942925" cy="92634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D489F7-67CD-1DB7-B3B0-3E7DE3022F04}"/>
                </a:ext>
              </a:extLst>
            </p:cNvPr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7A1451-A2D5-05D3-F391-11ABDD5E5349}"/>
                </a:ext>
              </a:extLst>
            </p:cNvPr>
            <p:cNvSpPr txBox="1"/>
            <p:nvPr/>
          </p:nvSpPr>
          <p:spPr>
            <a:xfrm>
              <a:off x="8762" y="1796160"/>
              <a:ext cx="8942925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استخراج اسامی شرکت کنندگان از </a:t>
              </a: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LMS3</a:t>
              </a: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 پس از برگزاری هر کارگاه و ارسال به واحد ارائه دهنده گواهی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2C0ECB0-AB37-289B-98CD-831831DDAFE0}"/>
              </a:ext>
            </a:extLst>
          </p:cNvPr>
          <p:cNvSpPr/>
          <p:nvPr/>
        </p:nvSpPr>
        <p:spPr>
          <a:xfrm>
            <a:off x="9735159" y="233422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4567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f.shafaqna.com/wp-content/uploads/2021/05/%D8%A8%D8%B3%D9%85-%D8%A7%D9%84%D9%84%D9%87-%D8%A7%D9%84%D8%B1%D8%AD%D9%85%D9%86-%D8%A7%D9%84%D8%B1%D8%AD%DB%8C%D9%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" y="-872277"/>
            <a:ext cx="12191624" cy="861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325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31672" y="1914273"/>
            <a:ext cx="79877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7836" y="417407"/>
            <a:ext cx="8010524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219170" rtl="1">
              <a:lnSpc>
                <a:spcPct val="115000"/>
              </a:lnSpc>
              <a:spcAft>
                <a:spcPts val="1067"/>
              </a:spcAft>
              <a:defRPr/>
            </a:pPr>
            <a:r>
              <a:rPr lang="fa-IR" sz="3600" b="1" kern="0" noProof="0" dirty="0" err="1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فعالیت‌های</a:t>
            </a:r>
            <a:r>
              <a:rPr lang="fa-IR" sz="3600" b="1" kern="0" noProof="0" dirty="0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 مرکز در یک نگاه</a:t>
            </a:r>
            <a:endParaRPr kumimoji="0" lang="fa-IR" sz="3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1237" y="3833988"/>
            <a:ext cx="13314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اهم عملیات جاری</a:t>
            </a:r>
            <a:endParaRPr lang="fa-IR" sz="2400" b="1" kern="0" dirty="0">
              <a:solidFill>
                <a:schemeClr val="bg1"/>
              </a:solidFill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9627361" y="1517084"/>
            <a:ext cx="6118804" cy="6118804"/>
          </a:xfrm>
          <a:prstGeom prst="blockArc">
            <a:avLst>
              <a:gd name="adj1" fmla="val 8100000"/>
              <a:gd name="adj2" fmla="val 13500000"/>
              <a:gd name="adj3" fmla="val 353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4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/>
          <p:cNvGrpSpPr/>
          <p:nvPr/>
        </p:nvGrpSpPr>
        <p:grpSpPr>
          <a:xfrm>
            <a:off x="854633" y="3518295"/>
            <a:ext cx="9198951" cy="710182"/>
            <a:chOff x="8763" y="1796160"/>
            <a:chExt cx="8772727" cy="92634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تعریف کاربران </a:t>
              </a: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LMS3</a:t>
              </a: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 و تعریف دروس قابل ارائه و بارگزاری محتواهای لازم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9546715" y="3493459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854634" y="4719193"/>
            <a:ext cx="8909944" cy="745990"/>
            <a:chOff x="8763" y="1796160"/>
            <a:chExt cx="8772727" cy="92634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پاسخگویی و پشتیبانی کاربران </a:t>
              </a: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LMS3</a:t>
              </a: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 برای کارگاههای برنامه و بودجه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9446316" y="470965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8" name="Group 57"/>
          <p:cNvGrpSpPr/>
          <p:nvPr/>
        </p:nvGrpSpPr>
        <p:grpSpPr>
          <a:xfrm>
            <a:off x="854634" y="5956693"/>
            <a:ext cx="9198951" cy="654024"/>
            <a:chOff x="8763" y="1796160"/>
            <a:chExt cx="8772727" cy="92634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اخذ گزارشهای سامانه </a:t>
              </a: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LMS3</a:t>
              </a: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 و ارائه آن به واحد مربوطه</a:t>
              </a:r>
              <a:endPara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61" name="Oval 60"/>
          <p:cNvSpPr/>
          <p:nvPr/>
        </p:nvSpPr>
        <p:spPr>
          <a:xfrm>
            <a:off x="9735159" y="594111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68CBB-F942-52B4-A91E-82CDDDF5AE20}"/>
              </a:ext>
            </a:extLst>
          </p:cNvPr>
          <p:cNvGrpSpPr/>
          <p:nvPr/>
        </p:nvGrpSpPr>
        <p:grpSpPr>
          <a:xfrm>
            <a:off x="910179" y="2359057"/>
            <a:ext cx="9331850" cy="710181"/>
            <a:chOff x="8763" y="1796161"/>
            <a:chExt cx="8772727" cy="92634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D489F7-67CD-1DB7-B3B0-3E7DE3022F04}"/>
                </a:ext>
              </a:extLst>
            </p:cNvPr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7A1451-A2D5-05D3-F391-11ABDD5E5349}"/>
                </a:ext>
              </a:extLst>
            </p:cNvPr>
            <p:cNvSpPr txBox="1"/>
            <p:nvPr/>
          </p:nvSpPr>
          <p:spPr>
            <a:xfrm>
              <a:off x="8763" y="1796161"/>
              <a:ext cx="8772727" cy="8460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پیگیری و  برگزاری آزمون ها ی بین </a:t>
              </a:r>
              <a:r>
                <a:rPr lang="fa-IR" sz="20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المللی</a:t>
              </a: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 و داخلی در سایت مرکز آزمون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2C0ECB0-AB37-289B-98CD-831831DDAFE0}"/>
              </a:ext>
            </a:extLst>
          </p:cNvPr>
          <p:cNvSpPr/>
          <p:nvPr/>
        </p:nvSpPr>
        <p:spPr>
          <a:xfrm>
            <a:off x="9735159" y="233422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89849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31672" y="1914273"/>
            <a:ext cx="79877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7836" y="417407"/>
            <a:ext cx="8010524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219170" rtl="1">
              <a:lnSpc>
                <a:spcPct val="115000"/>
              </a:lnSpc>
              <a:spcAft>
                <a:spcPts val="1067"/>
              </a:spcAft>
              <a:defRPr/>
            </a:pPr>
            <a:r>
              <a:rPr lang="fa-IR" sz="3600" b="1" kern="0" noProof="0" dirty="0" err="1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فعالیت‌های</a:t>
            </a:r>
            <a:r>
              <a:rPr lang="fa-IR" sz="3600" b="1" kern="0" noProof="0" dirty="0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 مرکز در یک نگاه</a:t>
            </a:r>
            <a:endParaRPr kumimoji="0" lang="fa-IR" sz="3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1237" y="3833988"/>
            <a:ext cx="13314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اهم عملیات جاری</a:t>
            </a:r>
            <a:endParaRPr lang="fa-IR" sz="2400" b="1" kern="0" dirty="0">
              <a:solidFill>
                <a:schemeClr val="bg1"/>
              </a:solidFill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9627361" y="1517084"/>
            <a:ext cx="6118804" cy="6118804"/>
          </a:xfrm>
          <a:prstGeom prst="blockArc">
            <a:avLst>
              <a:gd name="adj1" fmla="val 8100000"/>
              <a:gd name="adj2" fmla="val 13500000"/>
              <a:gd name="adj3" fmla="val 353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4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/>
          <p:cNvGrpSpPr/>
          <p:nvPr/>
        </p:nvGrpSpPr>
        <p:grpSpPr>
          <a:xfrm>
            <a:off x="854633" y="3518295"/>
            <a:ext cx="9198951" cy="710182"/>
            <a:chOff x="8763" y="1796160"/>
            <a:chExt cx="8772727" cy="92634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پیگیری دسترسی به سامانه ها در مواقع اضطرار که با نامه های وزارت عتف محدودیت دسترسی ایجاد میشود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9546715" y="3493459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854634" y="4719193"/>
            <a:ext cx="8909944" cy="745990"/>
            <a:chOff x="8763" y="1796160"/>
            <a:chExt cx="8772727" cy="92634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تهیه راهنمای ایجاد لینک جدید و مشاوره های متعدد در این خصوص به اساتید 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9446316" y="470965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8" name="Group 57"/>
          <p:cNvGrpSpPr/>
          <p:nvPr/>
        </p:nvGrpSpPr>
        <p:grpSpPr>
          <a:xfrm>
            <a:off x="854634" y="5956693"/>
            <a:ext cx="9198951" cy="654024"/>
            <a:chOff x="8763" y="1796160"/>
            <a:chExt cx="8772727" cy="92634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tabLst>
                  <a:tab pos="6097905" algn="r"/>
                </a:tabLst>
              </a:pPr>
              <a:r>
                <a:rPr lang="fa-IR" sz="2000" dirty="0">
                  <a:solidFill>
                    <a:schemeClr val="bg1"/>
                  </a:solidFill>
                  <a:cs typeface="B Mitra" panose="00000400000000000000" pitchFamily="2" charset="-78"/>
                </a:rPr>
                <a:t>پیگیری امور مربوط به کاردانشجویی های حوزه تهیه گزارش پایان ترم و ارسال آن برای دکتر مرندی</a:t>
              </a:r>
              <a:endParaRPr lang="en-US" sz="20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61" name="Oval 60"/>
          <p:cNvSpPr/>
          <p:nvPr/>
        </p:nvSpPr>
        <p:spPr>
          <a:xfrm>
            <a:off x="9735159" y="594111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68CBB-F942-52B4-A91E-82CDDDF5AE20}"/>
              </a:ext>
            </a:extLst>
          </p:cNvPr>
          <p:cNvGrpSpPr/>
          <p:nvPr/>
        </p:nvGrpSpPr>
        <p:grpSpPr>
          <a:xfrm>
            <a:off x="910179" y="2359057"/>
            <a:ext cx="9331850" cy="710182"/>
            <a:chOff x="8763" y="1796160"/>
            <a:chExt cx="8772727" cy="92634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D489F7-67CD-1DB7-B3B0-3E7DE3022F04}"/>
                </a:ext>
              </a:extLst>
            </p:cNvPr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7A1451-A2D5-05D3-F391-11ABDD5E5349}"/>
                </a:ext>
              </a:extLst>
            </p:cNvPr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تعریف و فعالسازی کلاسها و ثبت نام کاربران </a:t>
              </a:r>
              <a:r>
                <a:rPr lang="fa-IR" sz="20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آزفا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2C0ECB0-AB37-289B-98CD-831831DDAFE0}"/>
              </a:ext>
            </a:extLst>
          </p:cNvPr>
          <p:cNvSpPr/>
          <p:nvPr/>
        </p:nvSpPr>
        <p:spPr>
          <a:xfrm>
            <a:off x="9735159" y="233422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33892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31672" y="1914273"/>
            <a:ext cx="79877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7836" y="417407"/>
            <a:ext cx="8010524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219170" rtl="1">
              <a:lnSpc>
                <a:spcPct val="115000"/>
              </a:lnSpc>
              <a:spcAft>
                <a:spcPts val="1067"/>
              </a:spcAft>
              <a:defRPr/>
            </a:pPr>
            <a:r>
              <a:rPr lang="fa-IR" sz="3600" b="1" kern="0" noProof="0" dirty="0" err="1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فعالیت‌های</a:t>
            </a:r>
            <a:r>
              <a:rPr lang="fa-IR" sz="3600" b="1" kern="0" noProof="0" dirty="0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 مرکز در یک نگاه</a:t>
            </a:r>
            <a:endParaRPr kumimoji="0" lang="fa-IR" sz="3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1237" y="3833988"/>
            <a:ext cx="13314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اهم عملیات جاری</a:t>
            </a:r>
            <a:endParaRPr lang="fa-IR" sz="2400" b="1" kern="0" dirty="0">
              <a:solidFill>
                <a:schemeClr val="bg1"/>
              </a:solidFill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9627361" y="1517084"/>
            <a:ext cx="6118804" cy="6118804"/>
          </a:xfrm>
          <a:prstGeom prst="blockArc">
            <a:avLst>
              <a:gd name="adj1" fmla="val 8100000"/>
              <a:gd name="adj2" fmla="val 13500000"/>
              <a:gd name="adj3" fmla="val 353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4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/>
          <p:cNvGrpSpPr/>
          <p:nvPr/>
        </p:nvGrpSpPr>
        <p:grpSpPr>
          <a:xfrm>
            <a:off x="721735" y="3518295"/>
            <a:ext cx="9331850" cy="710182"/>
            <a:chOff x="8763" y="1796160"/>
            <a:chExt cx="8772727" cy="92634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تطابق گزارش کلاسیگرام و گلستان و ارسال گزارش کلاسهای مجازی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9546715" y="3493459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721736" y="4719193"/>
            <a:ext cx="9042842" cy="745990"/>
            <a:chOff x="8763" y="1796160"/>
            <a:chExt cx="8772727" cy="92634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ساخت راهنما و آموزش تک به تک در صورت نیاز به رابطین مرکز در دانشکده</a:t>
              </a:r>
              <a:r>
                <a:rPr lang="fa-IR" sz="2000" dirty="0">
                  <a:cs typeface="B Mitra" panose="00000400000000000000" pitchFamily="2" charset="-78"/>
                </a:rPr>
                <a:t> </a:t>
              </a:r>
              <a:r>
                <a:rPr lang="fa-I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ها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9446316" y="470965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8" name="Group 57"/>
          <p:cNvGrpSpPr/>
          <p:nvPr/>
        </p:nvGrpSpPr>
        <p:grpSpPr>
          <a:xfrm>
            <a:off x="721736" y="5956693"/>
            <a:ext cx="9331850" cy="654024"/>
            <a:chOff x="8763" y="1796160"/>
            <a:chExt cx="8772727" cy="92634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بررسی مسائل مربوط به دانشکده ها از طریق ارتباط مداوم با رابطین مرکز و رفع سریع مشکل</a:t>
              </a:r>
              <a:endPara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Oval 60"/>
          <p:cNvSpPr/>
          <p:nvPr/>
        </p:nvSpPr>
        <p:spPr>
          <a:xfrm>
            <a:off x="9735159" y="594111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68CBB-F942-52B4-A91E-82CDDDF5AE20}"/>
              </a:ext>
            </a:extLst>
          </p:cNvPr>
          <p:cNvGrpSpPr/>
          <p:nvPr/>
        </p:nvGrpSpPr>
        <p:grpSpPr>
          <a:xfrm>
            <a:off x="910179" y="2359057"/>
            <a:ext cx="9331850" cy="710182"/>
            <a:chOff x="8763" y="1796160"/>
            <a:chExt cx="8772727" cy="92634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D489F7-67CD-1DB7-B3B0-3E7DE3022F04}"/>
                </a:ext>
              </a:extLst>
            </p:cNvPr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7A1451-A2D5-05D3-F391-11ABDD5E5349}"/>
                </a:ext>
              </a:extLst>
            </p:cNvPr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ثبت پیشنهادهای پکیج های آموزشی مختلف برای دانشجویان 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2C0ECB0-AB37-289B-98CD-831831DDAFE0}"/>
              </a:ext>
            </a:extLst>
          </p:cNvPr>
          <p:cNvSpPr/>
          <p:nvPr/>
        </p:nvSpPr>
        <p:spPr>
          <a:xfrm>
            <a:off x="9735159" y="233422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1718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31672" y="1914273"/>
            <a:ext cx="79877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7836" y="417407"/>
            <a:ext cx="8010524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219170" rtl="1">
              <a:lnSpc>
                <a:spcPct val="115000"/>
              </a:lnSpc>
              <a:spcAft>
                <a:spcPts val="1067"/>
              </a:spcAft>
              <a:defRPr/>
            </a:pPr>
            <a:r>
              <a:rPr lang="fa-IR" sz="3600" b="1" kern="0" noProof="0" dirty="0" err="1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فعالیت‌های</a:t>
            </a:r>
            <a:r>
              <a:rPr lang="fa-IR" sz="3600" b="1" kern="0" noProof="0" dirty="0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 مرکز در یک نگاه</a:t>
            </a:r>
            <a:endParaRPr kumimoji="0" lang="fa-IR" sz="3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1237" y="3833988"/>
            <a:ext cx="13314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اهم عملیات جاری</a:t>
            </a:r>
            <a:endParaRPr lang="fa-IR" sz="2400" b="1" kern="0" dirty="0">
              <a:solidFill>
                <a:schemeClr val="bg1"/>
              </a:solidFill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9627361" y="1517084"/>
            <a:ext cx="6118804" cy="6118804"/>
          </a:xfrm>
          <a:prstGeom prst="blockArc">
            <a:avLst>
              <a:gd name="adj1" fmla="val 8100000"/>
              <a:gd name="adj2" fmla="val 13500000"/>
              <a:gd name="adj3" fmla="val 353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4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/>
          <p:cNvGrpSpPr/>
          <p:nvPr/>
        </p:nvGrpSpPr>
        <p:grpSpPr>
          <a:xfrm>
            <a:off x="910179" y="3518295"/>
            <a:ext cx="9143406" cy="710182"/>
            <a:chOff x="8763" y="1796160"/>
            <a:chExt cx="8772727" cy="92634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طراحی روش ارزشیابی جدید برای </a:t>
              </a:r>
              <a:r>
                <a:rPr lang="fa-IR" sz="20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ترم</a:t>
              </a: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 4032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9546715" y="3493459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910178" y="4719193"/>
            <a:ext cx="8854399" cy="745990"/>
            <a:chOff x="8763" y="1796160"/>
            <a:chExt cx="8772727" cy="92634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تهیه اخبار و اطلاعیه</a:t>
              </a:r>
              <a:r>
                <a:rPr lang="fa-IR" sz="2000" dirty="0">
                  <a:cs typeface="B Mitra" panose="00000400000000000000" pitchFamily="2" charset="-78"/>
                </a:rPr>
                <a:t> </a:t>
              </a:r>
              <a:r>
                <a:rPr lang="fa-I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های مهم و ارسال برای قرارگیری در سایت دانشگاه و پرتال معاونت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9446316" y="470965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8" name="Group 57"/>
          <p:cNvGrpSpPr/>
          <p:nvPr/>
        </p:nvGrpSpPr>
        <p:grpSpPr>
          <a:xfrm>
            <a:off x="910178" y="5956693"/>
            <a:ext cx="9143407" cy="654024"/>
            <a:chOff x="8763" y="1796160"/>
            <a:chExt cx="8772727" cy="92634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شرکت در جلسات تهیه اسناد درمعاونت آموزشی و تحصیلات تکمیلی</a:t>
              </a:r>
              <a:endPara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61" name="Oval 60"/>
          <p:cNvSpPr/>
          <p:nvPr/>
        </p:nvSpPr>
        <p:spPr>
          <a:xfrm>
            <a:off x="9735159" y="594111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68CBB-F942-52B4-A91E-82CDDDF5AE20}"/>
              </a:ext>
            </a:extLst>
          </p:cNvPr>
          <p:cNvGrpSpPr/>
          <p:nvPr/>
        </p:nvGrpSpPr>
        <p:grpSpPr>
          <a:xfrm>
            <a:off x="910179" y="2359057"/>
            <a:ext cx="9331850" cy="710182"/>
            <a:chOff x="8763" y="1796160"/>
            <a:chExt cx="8772727" cy="92634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D489F7-67CD-1DB7-B3B0-3E7DE3022F04}"/>
                </a:ext>
              </a:extLst>
            </p:cNvPr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7A1451-A2D5-05D3-F391-11ABDD5E5349}"/>
                </a:ext>
              </a:extLst>
            </p:cNvPr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ارائه گزارش کلاسهای مجازی به تفکیک درس و دانشکده و اراسال آن به ذینفعان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2C0ECB0-AB37-289B-98CD-831831DDAFE0}"/>
              </a:ext>
            </a:extLst>
          </p:cNvPr>
          <p:cNvSpPr/>
          <p:nvPr/>
        </p:nvSpPr>
        <p:spPr>
          <a:xfrm>
            <a:off x="9735159" y="233422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72427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31672" y="1914273"/>
            <a:ext cx="79877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7836" y="417407"/>
            <a:ext cx="8010524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219170" rtl="1">
              <a:lnSpc>
                <a:spcPct val="115000"/>
              </a:lnSpc>
              <a:spcAft>
                <a:spcPts val="1067"/>
              </a:spcAft>
              <a:defRPr/>
            </a:pPr>
            <a:r>
              <a:rPr lang="fa-IR" sz="3600" b="1" kern="0" noProof="0" dirty="0" err="1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فعالیت‌های</a:t>
            </a:r>
            <a:r>
              <a:rPr lang="fa-IR" sz="3600" b="1" kern="0" noProof="0" dirty="0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 مرکز در یک نگاه</a:t>
            </a:r>
            <a:endParaRPr kumimoji="0" lang="fa-IR" sz="3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1237" y="3833988"/>
            <a:ext cx="13314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اهم عملیات جاری</a:t>
            </a:r>
            <a:endParaRPr lang="fa-IR" sz="2400" b="1" kern="0" dirty="0">
              <a:solidFill>
                <a:schemeClr val="bg1"/>
              </a:solidFill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9627361" y="1517084"/>
            <a:ext cx="6118804" cy="6118804"/>
          </a:xfrm>
          <a:prstGeom prst="blockArc">
            <a:avLst>
              <a:gd name="adj1" fmla="val 8100000"/>
              <a:gd name="adj2" fmla="val 13500000"/>
              <a:gd name="adj3" fmla="val 353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4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/>
          <p:cNvGrpSpPr/>
          <p:nvPr/>
        </p:nvGrpSpPr>
        <p:grpSpPr>
          <a:xfrm>
            <a:off x="910179" y="3518294"/>
            <a:ext cx="9143406" cy="915857"/>
            <a:chOff x="8763" y="1796160"/>
            <a:chExt cx="8772727" cy="92634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مشاوره حضوری به اساتید و دانشجویان مراجعه کننده به مرکز برای ورود به سامانه و رفع مشکل سیستم هنگام کلاسهای همزمان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9546715" y="3589156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910178" y="4719193"/>
            <a:ext cx="8854399" cy="745990"/>
            <a:chOff x="8763" y="1796160"/>
            <a:chExt cx="8772727" cy="92634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ثبت نام دانشجویان دروس موازی که در هر واکشی حذف می شوند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9446316" y="470965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8" name="Group 57"/>
          <p:cNvGrpSpPr/>
          <p:nvPr/>
        </p:nvGrpSpPr>
        <p:grpSpPr>
          <a:xfrm>
            <a:off x="854634" y="5956693"/>
            <a:ext cx="9198951" cy="654024"/>
            <a:chOff x="8763" y="1796160"/>
            <a:chExt cx="8772727" cy="92634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ثبت نام دانشجویان معرفی به استاد در سامانه</a:t>
              </a:r>
              <a:endPara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Oval 60"/>
          <p:cNvSpPr/>
          <p:nvPr/>
        </p:nvSpPr>
        <p:spPr>
          <a:xfrm>
            <a:off x="9735159" y="594111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24</a:t>
            </a:fld>
            <a:endParaRPr lang="en-US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68CBB-F942-52B4-A91E-82CDDDF5AE20}"/>
              </a:ext>
            </a:extLst>
          </p:cNvPr>
          <p:cNvGrpSpPr/>
          <p:nvPr/>
        </p:nvGrpSpPr>
        <p:grpSpPr>
          <a:xfrm>
            <a:off x="910179" y="2359057"/>
            <a:ext cx="9331850" cy="710182"/>
            <a:chOff x="8763" y="1796160"/>
            <a:chExt cx="8772727" cy="92634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D489F7-67CD-1DB7-B3B0-3E7DE3022F04}"/>
                </a:ext>
              </a:extLst>
            </p:cNvPr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7A1451-A2D5-05D3-F391-11ABDD5E5349}"/>
                </a:ext>
              </a:extLst>
            </p:cNvPr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هماهنگی با دانشکده‌های متقاضی خدمات برای دروس جبرانی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2C0ECB0-AB37-289B-98CD-831831DDAFE0}"/>
              </a:ext>
            </a:extLst>
          </p:cNvPr>
          <p:cNvSpPr/>
          <p:nvPr/>
        </p:nvSpPr>
        <p:spPr>
          <a:xfrm>
            <a:off x="9735159" y="233422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51802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31672" y="1914273"/>
            <a:ext cx="79877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7836" y="417407"/>
            <a:ext cx="8010524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219170" rtl="1">
              <a:lnSpc>
                <a:spcPct val="115000"/>
              </a:lnSpc>
              <a:spcAft>
                <a:spcPts val="1067"/>
              </a:spcAft>
              <a:defRPr/>
            </a:pPr>
            <a:r>
              <a:rPr lang="fa-IR" sz="3600" b="1" kern="0" noProof="0" dirty="0" err="1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فعالیت‌های</a:t>
            </a:r>
            <a:r>
              <a:rPr lang="fa-IR" sz="3600" b="1" kern="0" noProof="0" dirty="0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 مرکز در یک نگاه</a:t>
            </a:r>
            <a:endParaRPr kumimoji="0" lang="fa-IR" sz="3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1237" y="3833988"/>
            <a:ext cx="13314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اهم عملیات جاری</a:t>
            </a:r>
            <a:endParaRPr lang="fa-IR" sz="2400" b="1" kern="0" dirty="0">
              <a:solidFill>
                <a:schemeClr val="bg1"/>
              </a:solidFill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9627361" y="1517084"/>
            <a:ext cx="6118804" cy="6118804"/>
          </a:xfrm>
          <a:prstGeom prst="blockArc">
            <a:avLst>
              <a:gd name="adj1" fmla="val 8100000"/>
              <a:gd name="adj2" fmla="val 13500000"/>
              <a:gd name="adj3" fmla="val 353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4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/>
          <p:cNvGrpSpPr/>
          <p:nvPr/>
        </p:nvGrpSpPr>
        <p:grpSpPr>
          <a:xfrm>
            <a:off x="721735" y="3518295"/>
            <a:ext cx="9331850" cy="710182"/>
            <a:chOff x="8763" y="1796160"/>
            <a:chExt cx="8772727" cy="92634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تعامل مستمر با مجری آموزشهای مجازی در ارتقاء خدمات و رفع مشکلات سامانه ها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9546715" y="3493459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721736" y="4719193"/>
            <a:ext cx="9042842" cy="745990"/>
            <a:chOff x="8763" y="1796160"/>
            <a:chExt cx="8772727" cy="92634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پیگیری فرایند جدید کار دانشجویی و نحوه اعلام ساعات کار دانشجویان با کارشناس معاونت دانشجویی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9446316" y="470965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8" name="Group 57"/>
          <p:cNvGrpSpPr/>
          <p:nvPr/>
        </p:nvGrpSpPr>
        <p:grpSpPr>
          <a:xfrm>
            <a:off x="721736" y="5956693"/>
            <a:ext cx="9331850" cy="654024"/>
            <a:chOff x="8763" y="1796160"/>
            <a:chExt cx="8772727" cy="92634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اطلاع رسانی به معاونین آموزشی در خصوص فرایند اعلام دانشجویان ثبت نام با تاخیر </a:t>
              </a:r>
              <a:endPara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61" name="Oval 60"/>
          <p:cNvSpPr/>
          <p:nvPr/>
        </p:nvSpPr>
        <p:spPr>
          <a:xfrm>
            <a:off x="9735159" y="594111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25</a:t>
            </a:fld>
            <a:endParaRPr lang="en-US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68CBB-F942-52B4-A91E-82CDDDF5AE20}"/>
              </a:ext>
            </a:extLst>
          </p:cNvPr>
          <p:cNvGrpSpPr/>
          <p:nvPr/>
        </p:nvGrpSpPr>
        <p:grpSpPr>
          <a:xfrm>
            <a:off x="721736" y="2359057"/>
            <a:ext cx="9520293" cy="710182"/>
            <a:chOff x="8763" y="1796160"/>
            <a:chExt cx="8772727" cy="92634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D489F7-67CD-1DB7-B3B0-3E7DE3022F04}"/>
                </a:ext>
              </a:extLst>
            </p:cNvPr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7A1451-A2D5-05D3-F391-11ABDD5E5349}"/>
                </a:ext>
              </a:extLst>
            </p:cNvPr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2C0ECB0-AB37-289B-98CD-831831DDAFE0}"/>
              </a:ext>
            </a:extLst>
          </p:cNvPr>
          <p:cNvSpPr/>
          <p:nvPr/>
        </p:nvSpPr>
        <p:spPr>
          <a:xfrm>
            <a:off x="9735159" y="233422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71AB22-6994-4A69-9BE9-3692B465D6D7}"/>
              </a:ext>
            </a:extLst>
          </p:cNvPr>
          <p:cNvSpPr txBox="1"/>
          <p:nvPr/>
        </p:nvSpPr>
        <p:spPr>
          <a:xfrm>
            <a:off x="2978568" y="2407561"/>
            <a:ext cx="6359949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675" marR="540385" algn="just" rtl="1">
              <a:lnSpc>
                <a:spcPct val="150000"/>
              </a:lnSpc>
              <a:tabLst>
                <a:tab pos="6097905" algn="r"/>
              </a:tabLs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برگزاری </a:t>
            </a:r>
            <a:r>
              <a:rPr lang="fa-IR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دوره‌های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رسمی دانشگاه در </a:t>
            </a:r>
            <a:r>
              <a:rPr lang="fa-IR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سامانه‌هاي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مجازي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85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77836" y="417407"/>
            <a:ext cx="8010524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219170" rtl="1">
              <a:lnSpc>
                <a:spcPct val="115000"/>
              </a:lnSpc>
              <a:spcAft>
                <a:spcPts val="1067"/>
              </a:spcAft>
              <a:defRPr/>
            </a:pPr>
            <a:r>
              <a:rPr lang="fa-IR" sz="3600" b="1" kern="0" noProof="0" dirty="0" err="1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فعالیت‌های</a:t>
            </a:r>
            <a:r>
              <a:rPr lang="fa-IR" sz="3600" b="1" kern="0" noProof="0" dirty="0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 مرکز در یک نگاه</a:t>
            </a:r>
            <a:endParaRPr kumimoji="0" lang="fa-IR" sz="3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1237" y="3833988"/>
            <a:ext cx="13314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اهم عملیات جاری</a:t>
            </a:r>
            <a:endParaRPr lang="fa-IR" sz="2400" b="1" kern="0" dirty="0">
              <a:solidFill>
                <a:schemeClr val="bg1"/>
              </a:solidFill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9627361" y="1517084"/>
            <a:ext cx="6118804" cy="6118804"/>
          </a:xfrm>
          <a:prstGeom prst="blockArc">
            <a:avLst>
              <a:gd name="adj1" fmla="val 8100000"/>
              <a:gd name="adj2" fmla="val 13500000"/>
              <a:gd name="adj3" fmla="val 353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4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/>
          <p:cNvGrpSpPr/>
          <p:nvPr/>
        </p:nvGrpSpPr>
        <p:grpSpPr>
          <a:xfrm>
            <a:off x="854633" y="3518295"/>
            <a:ext cx="9198951" cy="710182"/>
            <a:chOff x="8763" y="1796160"/>
            <a:chExt cx="8772727" cy="92634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بررسی همزمان سامانه گلستان و سامانه </a:t>
              </a: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LMS </a:t>
              </a:r>
              <a:r>
                <a:rPr lang="fa-I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برای رفع مشکل کاربران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9546715" y="3493459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851788" y="4655395"/>
            <a:ext cx="8912790" cy="905430"/>
            <a:chOff x="8762" y="1796160"/>
            <a:chExt cx="8772728" cy="92634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8762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پاسخ به نامه های ارسال شده از طرف دانشکده و معاونت آموزشی برای آماده سازی ال ام اس برای مجوز های موقت 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9446316" y="470965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8" name="Group 57"/>
          <p:cNvGrpSpPr/>
          <p:nvPr/>
        </p:nvGrpSpPr>
        <p:grpSpPr>
          <a:xfrm>
            <a:off x="854634" y="5956692"/>
            <a:ext cx="9198951" cy="888405"/>
            <a:chOff x="8763" y="1796160"/>
            <a:chExt cx="8772727" cy="92634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8763" y="1796160"/>
              <a:ext cx="8772727" cy="9263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بررسی بازار و نیازسنجی آموزشی برای برگزاری دوره های آزاد جهت توانمندسازی مخاطبان درچارچوب اهداف دانشگاه</a:t>
              </a:r>
              <a:endPara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Oval 60"/>
          <p:cNvSpPr/>
          <p:nvPr/>
        </p:nvSpPr>
        <p:spPr>
          <a:xfrm>
            <a:off x="9735159" y="594111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26</a:t>
            </a:fld>
            <a:endParaRPr lang="en-US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68CBB-F942-52B4-A91E-82CDDDF5AE20}"/>
              </a:ext>
            </a:extLst>
          </p:cNvPr>
          <p:cNvGrpSpPr/>
          <p:nvPr/>
        </p:nvGrpSpPr>
        <p:grpSpPr>
          <a:xfrm>
            <a:off x="910179" y="2359057"/>
            <a:ext cx="9331850" cy="710182"/>
            <a:chOff x="8763" y="1796160"/>
            <a:chExt cx="8772727" cy="92634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D489F7-67CD-1DB7-B3B0-3E7DE3022F04}"/>
                </a:ext>
              </a:extLst>
            </p:cNvPr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7A1451-A2D5-05D3-F391-11ABDD5E5349}"/>
                </a:ext>
              </a:extLst>
            </p:cNvPr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حل مشکل دانشجویان بین الملل بدون شماره دانشجویی و تعامل با استاد برای حل مشکل  امتحان 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2C0ECB0-AB37-289B-98CD-831831DDAFE0}"/>
              </a:ext>
            </a:extLst>
          </p:cNvPr>
          <p:cNvSpPr/>
          <p:nvPr/>
        </p:nvSpPr>
        <p:spPr>
          <a:xfrm>
            <a:off x="9735159" y="233422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77966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31672" y="1914273"/>
            <a:ext cx="79877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7836" y="417407"/>
            <a:ext cx="8010524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219170" rtl="1">
              <a:lnSpc>
                <a:spcPct val="115000"/>
              </a:lnSpc>
              <a:spcAft>
                <a:spcPts val="1067"/>
              </a:spcAft>
              <a:defRPr/>
            </a:pPr>
            <a:r>
              <a:rPr lang="fa-IR" sz="3600" b="1" kern="0" noProof="0" dirty="0" err="1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فعالیت‌های</a:t>
            </a:r>
            <a:r>
              <a:rPr lang="fa-IR" sz="3600" b="1" kern="0" noProof="0" dirty="0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 مرکز در یک نگاه</a:t>
            </a:r>
            <a:endParaRPr kumimoji="0" lang="fa-IR" sz="3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1237" y="3833988"/>
            <a:ext cx="13314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اهم عملیات جاری</a:t>
            </a:r>
            <a:endParaRPr lang="fa-IR" sz="2400" b="1" kern="0" dirty="0">
              <a:solidFill>
                <a:schemeClr val="bg1"/>
              </a:solidFill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9627361" y="1517084"/>
            <a:ext cx="6118804" cy="6118804"/>
          </a:xfrm>
          <a:prstGeom prst="blockArc">
            <a:avLst>
              <a:gd name="adj1" fmla="val 8100000"/>
              <a:gd name="adj2" fmla="val 13500000"/>
              <a:gd name="adj3" fmla="val 353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4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/>
          <p:cNvGrpSpPr/>
          <p:nvPr/>
        </p:nvGrpSpPr>
        <p:grpSpPr>
          <a:xfrm>
            <a:off x="721735" y="3443853"/>
            <a:ext cx="9331850" cy="944102"/>
            <a:chOff x="8763" y="1699077"/>
            <a:chExt cx="8772727" cy="123147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8763" y="2021618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8765" y="1699077"/>
              <a:ext cx="8772725" cy="11946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chemeClr val="bg1"/>
                  </a:solidFill>
                  <a:cs typeface="B Mitra" panose="00000400000000000000" pitchFamily="2" charset="-78"/>
                </a:rPr>
                <a:t>آماده‌سازی مجدد سامانه‌های از دسترس خارج شده پس ازهربار بروزرسانی سرورها و تعامل مستمر با مرکز فناوری اطلاعات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9546715" y="353599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721736" y="4719193"/>
            <a:ext cx="9042842" cy="745990"/>
            <a:chOff x="8763" y="1796160"/>
            <a:chExt cx="8772727" cy="92634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آماده سازی ال ام اس مجری مرکز برای برگزاری ازمونها و مدیریت آزمون در زمان برگزاری و تعامل 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9446316" y="470965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8" name="Group 57"/>
          <p:cNvGrpSpPr/>
          <p:nvPr/>
        </p:nvGrpSpPr>
        <p:grpSpPr>
          <a:xfrm>
            <a:off x="721736" y="5966235"/>
            <a:ext cx="9331850" cy="654024"/>
            <a:chOff x="8763" y="1796160"/>
            <a:chExt cx="8772727" cy="92634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نصب گواهی</a:t>
              </a:r>
              <a:r>
                <a:rPr lang="en-US" sz="200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ssl</a:t>
              </a: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 </a:t>
              </a:r>
              <a:r>
                <a:rPr lang="fa-I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 بر روی سامانه‌ها</a:t>
              </a:r>
            </a:p>
          </p:txBody>
        </p:sp>
      </p:grpSp>
      <p:sp>
        <p:nvSpPr>
          <p:cNvPr id="61" name="Oval 60"/>
          <p:cNvSpPr/>
          <p:nvPr/>
        </p:nvSpPr>
        <p:spPr>
          <a:xfrm>
            <a:off x="9735159" y="594111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27</a:t>
            </a:fld>
            <a:endParaRPr lang="en-US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68CBB-F942-52B4-A91E-82CDDDF5AE20}"/>
              </a:ext>
            </a:extLst>
          </p:cNvPr>
          <p:cNvGrpSpPr/>
          <p:nvPr/>
        </p:nvGrpSpPr>
        <p:grpSpPr>
          <a:xfrm>
            <a:off x="910179" y="2359057"/>
            <a:ext cx="9331850" cy="710182"/>
            <a:chOff x="8763" y="1796160"/>
            <a:chExt cx="8772727" cy="92634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D489F7-67CD-1DB7-B3B0-3E7DE3022F04}"/>
                </a:ext>
              </a:extLst>
            </p:cNvPr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7A1451-A2D5-05D3-F391-11ABDD5E5349}"/>
                </a:ext>
              </a:extLst>
            </p:cNvPr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پاسخگویی تلفتی به اساتید در تعطیلات توسط کارشناسان مرکز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2C0ECB0-AB37-289B-98CD-831831DDAFE0}"/>
              </a:ext>
            </a:extLst>
          </p:cNvPr>
          <p:cNvSpPr/>
          <p:nvPr/>
        </p:nvSpPr>
        <p:spPr>
          <a:xfrm>
            <a:off x="9735159" y="233422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09153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31672" y="1914273"/>
            <a:ext cx="79877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7836" y="417407"/>
            <a:ext cx="8010524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219170" rtl="1">
              <a:lnSpc>
                <a:spcPct val="115000"/>
              </a:lnSpc>
              <a:spcAft>
                <a:spcPts val="1067"/>
              </a:spcAft>
              <a:defRPr/>
            </a:pPr>
            <a:r>
              <a:rPr lang="fa-IR" sz="3600" b="1" kern="0" noProof="0" dirty="0" err="1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فعالیت‌های</a:t>
            </a:r>
            <a:r>
              <a:rPr lang="fa-IR" sz="3600" b="1" kern="0" noProof="0" dirty="0">
                <a:solidFill>
                  <a:schemeClr val="accent1"/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 مرکز در یک نگاه</a:t>
            </a:r>
            <a:endParaRPr kumimoji="0" lang="fa-IR" sz="3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1237" y="3833988"/>
            <a:ext cx="13314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اهم عملیات جاری</a:t>
            </a:r>
            <a:endParaRPr lang="fa-IR" sz="2400" b="1" kern="0" dirty="0">
              <a:solidFill>
                <a:schemeClr val="bg1"/>
              </a:solidFill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9627361" y="1517084"/>
            <a:ext cx="6118804" cy="6118804"/>
          </a:xfrm>
          <a:prstGeom prst="blockArc">
            <a:avLst>
              <a:gd name="adj1" fmla="val 8100000"/>
              <a:gd name="adj2" fmla="val 13500000"/>
              <a:gd name="adj3" fmla="val 353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4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/>
          <p:cNvGrpSpPr/>
          <p:nvPr/>
        </p:nvGrpSpPr>
        <p:grpSpPr>
          <a:xfrm>
            <a:off x="721735" y="3443853"/>
            <a:ext cx="9331850" cy="858006"/>
            <a:chOff x="8763" y="1699077"/>
            <a:chExt cx="8772727" cy="123147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8763" y="2021618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8765" y="1699077"/>
              <a:ext cx="8772725" cy="11946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chemeClr val="bg1"/>
                  </a:solidFill>
                  <a:cs typeface="B Mitra" panose="00000400000000000000" pitchFamily="2" charset="-78"/>
                </a:rPr>
                <a:t>تدوین نظامنامه یادگیری ترکیبی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9546715" y="353599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721736" y="4719193"/>
            <a:ext cx="9042842" cy="745990"/>
            <a:chOff x="8763" y="1796160"/>
            <a:chExt cx="8772727" cy="92634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ارائه </a:t>
              </a:r>
              <a:r>
                <a:rPr lang="fa-IR" sz="200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پروپوزال</a:t>
              </a:r>
              <a:r>
                <a:rPr lang="fa-I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 طرح توسعه فرهنگ شاگرد پروری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9446316" y="470965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8" name="Group 57"/>
          <p:cNvGrpSpPr/>
          <p:nvPr/>
        </p:nvGrpSpPr>
        <p:grpSpPr>
          <a:xfrm>
            <a:off x="721736" y="5966235"/>
            <a:ext cx="9331850" cy="654024"/>
            <a:chOff x="8763" y="1796160"/>
            <a:chExt cx="8772727" cy="92634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تهیه 7 سند دستورالعمل - 20 سند شیوه نامه و 13 سند </a:t>
              </a:r>
              <a:r>
                <a:rPr lang="fa-IR" sz="200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بصورت</a:t>
              </a:r>
              <a:r>
                <a:rPr lang="fa-I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 فرم</a:t>
              </a:r>
            </a:p>
          </p:txBody>
        </p:sp>
      </p:grpSp>
      <p:sp>
        <p:nvSpPr>
          <p:cNvPr id="61" name="Oval 60"/>
          <p:cNvSpPr/>
          <p:nvPr/>
        </p:nvSpPr>
        <p:spPr>
          <a:xfrm>
            <a:off x="9735159" y="594111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28</a:t>
            </a:fld>
            <a:endParaRPr lang="en-US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68CBB-F942-52B4-A91E-82CDDDF5AE20}"/>
              </a:ext>
            </a:extLst>
          </p:cNvPr>
          <p:cNvGrpSpPr/>
          <p:nvPr/>
        </p:nvGrpSpPr>
        <p:grpSpPr>
          <a:xfrm>
            <a:off x="910179" y="2359057"/>
            <a:ext cx="9331850" cy="710182"/>
            <a:chOff x="8763" y="1796160"/>
            <a:chExt cx="8772727" cy="92634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D489F7-67CD-1DB7-B3B0-3E7DE3022F04}"/>
                </a:ext>
              </a:extLst>
            </p:cNvPr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7A1451-A2D5-05D3-F391-11ABDD5E5349}"/>
                </a:ext>
              </a:extLst>
            </p:cNvPr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تهیه دستورالعمل تهیه محتوای الکترونیکی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2C0ECB0-AB37-289B-98CD-831831DDAFE0}"/>
              </a:ext>
            </a:extLst>
          </p:cNvPr>
          <p:cNvSpPr/>
          <p:nvPr/>
        </p:nvSpPr>
        <p:spPr>
          <a:xfrm>
            <a:off x="9735159" y="2334221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92658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2D5C72-F7C0-43E1-BE03-F9F06FAF04C8}"/>
              </a:ext>
            </a:extLst>
          </p:cNvPr>
          <p:cNvGrpSpPr/>
          <p:nvPr/>
        </p:nvGrpSpPr>
        <p:grpSpPr>
          <a:xfrm rot="10800000">
            <a:off x="764772" y="1147156"/>
            <a:ext cx="6833062" cy="4939086"/>
            <a:chOff x="0" y="1992982"/>
            <a:chExt cx="2635403" cy="33802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4CD6E00-D974-4C8B-A2A0-90F9EE7D2819}"/>
                </a:ext>
              </a:extLst>
            </p:cNvPr>
            <p:cNvSpPr/>
            <p:nvPr/>
          </p:nvSpPr>
          <p:spPr>
            <a:xfrm>
              <a:off x="0" y="1992982"/>
              <a:ext cx="2555776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67A44A-BEE2-4419-9397-798A11D52D11}"/>
                </a:ext>
              </a:extLst>
            </p:cNvPr>
            <p:cNvSpPr/>
            <p:nvPr/>
          </p:nvSpPr>
          <p:spPr>
            <a:xfrm>
              <a:off x="2589684" y="1992982"/>
              <a:ext cx="4571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1F9915-CE9F-40C2-A1BA-F2CA3BFE602B}"/>
              </a:ext>
            </a:extLst>
          </p:cNvPr>
          <p:cNvSpPr txBox="1"/>
          <p:nvPr/>
        </p:nvSpPr>
        <p:spPr>
          <a:xfrm>
            <a:off x="1402164" y="1948673"/>
            <a:ext cx="5764734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effectLst/>
                <a:latin typeface="Calibri"/>
                <a:ea typeface="Calibri"/>
                <a:cs typeface="B Nazanin"/>
              </a:rPr>
              <a:t>سامانه آموزش مجازی</a:t>
            </a:r>
            <a:r>
              <a:rPr lang="en-US" sz="2000" dirty="0">
                <a:effectLst/>
                <a:latin typeface="Calibri"/>
                <a:ea typeface="Calibri"/>
                <a:cs typeface="B Nazanin"/>
              </a:rPr>
              <a:t> (LMS): Moodle </a:t>
            </a:r>
            <a:r>
              <a:rPr lang="ar-SA" sz="2000" dirty="0">
                <a:effectLst/>
                <a:latin typeface="Calibri"/>
                <a:ea typeface="Calibri"/>
                <a:cs typeface="B Nazanin"/>
              </a:rPr>
              <a:t>نسخه 3.9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E16C85-B7D9-4D41-8928-43380C061639}"/>
              </a:ext>
            </a:extLst>
          </p:cNvPr>
          <p:cNvSpPr txBox="1"/>
          <p:nvPr/>
        </p:nvSpPr>
        <p:spPr>
          <a:xfrm>
            <a:off x="1397871" y="2431442"/>
            <a:ext cx="5764734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effectLst/>
                <a:latin typeface="Calibri"/>
                <a:ea typeface="Calibri"/>
                <a:cs typeface="B Nazanin"/>
              </a:rPr>
              <a:t>سامانه کلاس آنلاین</a:t>
            </a:r>
            <a:r>
              <a:rPr lang="en-US" sz="2000" dirty="0">
                <a:effectLst/>
                <a:latin typeface="Calibri"/>
                <a:ea typeface="Calibri"/>
                <a:cs typeface="B Nazanin"/>
              </a:rPr>
              <a:t>: Adobe Connect </a:t>
            </a:r>
            <a:r>
              <a:rPr lang="ar-SA" sz="2000" dirty="0">
                <a:effectLst/>
                <a:latin typeface="Calibri"/>
                <a:ea typeface="Calibri"/>
                <a:cs typeface="B Nazanin"/>
              </a:rPr>
              <a:t>نسخه 10.8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A7E70-CDA4-4934-B168-54AD08C1A29A}"/>
              </a:ext>
            </a:extLst>
          </p:cNvPr>
          <p:cNvSpPr txBox="1"/>
          <p:nvPr/>
        </p:nvSpPr>
        <p:spPr>
          <a:xfrm>
            <a:off x="1397869" y="2908467"/>
            <a:ext cx="5764735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effectLst/>
                <a:latin typeface="Calibri"/>
                <a:ea typeface="Calibri"/>
                <a:cs typeface="B Nazanin"/>
              </a:rPr>
              <a:t>پهنای باند اختصاصی 650</a:t>
            </a:r>
            <a:r>
              <a:rPr lang="en-US" sz="2000" dirty="0">
                <a:effectLst/>
                <a:latin typeface="Calibri"/>
                <a:ea typeface="Calibri"/>
                <a:cs typeface="B Nazanin"/>
              </a:rPr>
              <a:t> </a:t>
            </a:r>
            <a:r>
              <a:rPr lang="en-US" sz="2000" dirty="0" err="1">
                <a:effectLst/>
                <a:latin typeface="Calibri"/>
                <a:ea typeface="Calibri"/>
                <a:cs typeface="B Nazanin"/>
              </a:rPr>
              <a:t>MBps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3BC724-2B5A-4B7C-8378-9D9FED0A5631}"/>
              </a:ext>
            </a:extLst>
          </p:cNvPr>
          <p:cNvSpPr txBox="1"/>
          <p:nvPr/>
        </p:nvSpPr>
        <p:spPr>
          <a:xfrm>
            <a:off x="1397871" y="3413072"/>
            <a:ext cx="5764734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effectLst/>
                <a:latin typeface="Calibri"/>
                <a:ea typeface="Calibri"/>
                <a:cs typeface="B Nazanin"/>
              </a:rPr>
              <a:t>تعداد کل ماشین های مجازی :</a:t>
            </a:r>
            <a:r>
              <a:rPr lang="fa-IR" sz="2000" dirty="0">
                <a:effectLst/>
                <a:latin typeface="Calibri"/>
                <a:ea typeface="Calibri"/>
                <a:cs typeface="B Nazanin"/>
              </a:rPr>
              <a:t>5 ماشين</a:t>
            </a:r>
            <a:r>
              <a:rPr lang="ar-SA" sz="2000" dirty="0">
                <a:effectLst/>
                <a:latin typeface="Calibri"/>
                <a:ea typeface="Calibri"/>
                <a:cs typeface="B Nazanin"/>
              </a:rPr>
              <a:t> در </a:t>
            </a:r>
            <a:r>
              <a:rPr lang="fa-IR" sz="2000" dirty="0">
                <a:effectLst/>
                <a:latin typeface="Calibri"/>
                <a:ea typeface="Calibri"/>
                <a:cs typeface="B Nazanin"/>
              </a:rPr>
              <a:t>يك</a:t>
            </a:r>
            <a:r>
              <a:rPr lang="ar-SA" sz="2000" dirty="0">
                <a:effectLst/>
                <a:latin typeface="Calibri"/>
                <a:ea typeface="Calibri"/>
                <a:cs typeface="B Nazanin"/>
              </a:rPr>
              <a:t> سرور</a:t>
            </a:r>
            <a:r>
              <a:rPr lang="en-US" sz="2000" dirty="0">
                <a:effectLst/>
                <a:latin typeface="Calibri"/>
                <a:ea typeface="Calibri"/>
                <a:cs typeface="B Nazanin"/>
              </a:rPr>
              <a:t> G10 </a:t>
            </a:r>
            <a:r>
              <a:rPr lang="ar-SA" sz="2000" dirty="0">
                <a:effectLst/>
                <a:latin typeface="Calibri"/>
                <a:ea typeface="Calibri"/>
                <a:cs typeface="B Nazanin"/>
              </a:rPr>
              <a:t>اختصاصی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B0814-3DB3-4640-8690-37C9C136535D}"/>
              </a:ext>
            </a:extLst>
          </p:cNvPr>
          <p:cNvSpPr txBox="1"/>
          <p:nvPr/>
        </p:nvSpPr>
        <p:spPr>
          <a:xfrm>
            <a:off x="1397870" y="3887140"/>
            <a:ext cx="5764734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effectLst/>
                <a:latin typeface="Calibri"/>
                <a:ea typeface="Calibri"/>
                <a:cs typeface="B Nazanin"/>
              </a:rPr>
              <a:t>حداکثر تعداد کاربران همزمان ثبت شده در کلاس های آنلاین: </a:t>
            </a:r>
            <a:r>
              <a:rPr lang="fa-IR" sz="2000" dirty="0">
                <a:effectLst/>
                <a:latin typeface="Calibri"/>
                <a:ea typeface="Calibri"/>
                <a:cs typeface="B Nazanin"/>
              </a:rPr>
              <a:t>1800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ACFEB0-4874-4A36-84BF-AB66F4C9E7B9}"/>
              </a:ext>
            </a:extLst>
          </p:cNvPr>
          <p:cNvSpPr txBox="1"/>
          <p:nvPr/>
        </p:nvSpPr>
        <p:spPr>
          <a:xfrm>
            <a:off x="1397869" y="4391745"/>
            <a:ext cx="5764734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effectLst/>
                <a:latin typeface="Calibri"/>
                <a:ea typeface="Calibri"/>
                <a:cs typeface="B Nazanin"/>
              </a:rPr>
              <a:t>2 </a:t>
            </a:r>
            <a:r>
              <a:rPr lang="ar-SA" sz="2000" dirty="0">
                <a:effectLst/>
                <a:latin typeface="Calibri"/>
                <a:ea typeface="Calibri"/>
                <a:cs typeface="B Nazanin"/>
              </a:rPr>
              <a:t>کاربر پشتیبان مرکز +کارشناسان دانشکده ها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3ABC4A-6EF1-410B-8CC8-9B63306E4B80}"/>
              </a:ext>
            </a:extLst>
          </p:cNvPr>
          <p:cNvSpPr txBox="1"/>
          <p:nvPr/>
        </p:nvSpPr>
        <p:spPr>
          <a:xfrm>
            <a:off x="8524125" y="2539481"/>
            <a:ext cx="3069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rtl="1">
              <a:buNone/>
            </a:pPr>
            <a:r>
              <a:rPr lang="fa-IR" sz="3200" b="1" dirty="0">
                <a:solidFill>
                  <a:schemeClr val="accent1"/>
                </a:solidFill>
                <a:latin typeface="Calibri"/>
                <a:ea typeface="Calibri"/>
                <a:cs typeface="B Titr" panose="00000700000000000000" pitchFamily="2" charset="-78"/>
              </a:rPr>
              <a:t>زيرساخت‌هاي اداره آموزش مجازی </a:t>
            </a:r>
            <a:endParaRPr lang="en-US" sz="3200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2459F5-CA2D-47B0-87BB-A7575A239C3B}"/>
              </a:ext>
            </a:extLst>
          </p:cNvPr>
          <p:cNvSpPr/>
          <p:nvPr/>
        </p:nvSpPr>
        <p:spPr>
          <a:xfrm flipV="1">
            <a:off x="8495606" y="3617441"/>
            <a:ext cx="3097877" cy="5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2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D8DD5805-1614-425F-9E21-2B63C7183114}"/>
              </a:ext>
            </a:extLst>
          </p:cNvPr>
          <p:cNvSpPr txBox="1">
            <a:spLocks/>
          </p:cNvSpPr>
          <p:nvPr/>
        </p:nvSpPr>
        <p:spPr>
          <a:xfrm>
            <a:off x="10013207" y="234382"/>
            <a:ext cx="3096344" cy="79271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fa-IR" sz="3600" b="1" dirty="0">
                <a:solidFill>
                  <a:schemeClr val="accent1"/>
                </a:solidFill>
                <a:cs typeface="B Titr" panose="00000700000000000000" pitchFamily="2" charset="-78"/>
              </a:rPr>
              <a:t>فهرست</a:t>
            </a:r>
            <a:endParaRPr lang="en-US" altLang="ko-KR" sz="3600" b="1" dirty="0">
              <a:solidFill>
                <a:schemeClr val="accent1"/>
              </a:solidFill>
              <a:latin typeface="+mj-lt"/>
              <a:cs typeface="B Titr" panose="00000700000000000000" pitchFamily="2" charset="-78"/>
            </a:endParaRP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3730AA6A-0E75-4773-BA25-606D650EE4B0}"/>
              </a:ext>
            </a:extLst>
          </p:cNvPr>
          <p:cNvSpPr txBox="1">
            <a:spLocks/>
          </p:cNvSpPr>
          <p:nvPr/>
        </p:nvSpPr>
        <p:spPr>
          <a:xfrm>
            <a:off x="1161976" y="1027093"/>
            <a:ext cx="9868047" cy="481592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10000"/>
              </a:lnSpc>
              <a:buNone/>
            </a:pPr>
            <a:r>
              <a:rPr lang="fa-IR" altLang="ko-KR" sz="1800" b="1" dirty="0">
                <a:latin typeface="+mj-lt"/>
                <a:cs typeface="B Nazanin" panose="00000400000000000000" pitchFamily="2" charset="-78"/>
              </a:rPr>
              <a:t>معرفی</a:t>
            </a:r>
            <a:r>
              <a:rPr lang="fa-IR" altLang="ko-KR" sz="1600" b="1" dirty="0">
                <a:latin typeface="+mj-lt"/>
                <a:cs typeface="B Nazanin" panose="00000400000000000000" pitchFamily="2" charset="-78"/>
              </a:rPr>
              <a:t> ..............................................................................................................................................................................................................4</a:t>
            </a:r>
          </a:p>
          <a:p>
            <a:pPr marL="0" indent="0" algn="just" rtl="1">
              <a:lnSpc>
                <a:spcPct val="110000"/>
              </a:lnSpc>
              <a:buNone/>
            </a:pPr>
            <a:r>
              <a:rPr lang="fa-IR" altLang="ko-KR" sz="1800" b="1" dirty="0">
                <a:latin typeface="+mj-lt"/>
                <a:cs typeface="B Nazanin" panose="00000400000000000000" pitchFamily="2" charset="-78"/>
              </a:rPr>
              <a:t>برنامه‌های عملیاتی در دست اجرا </a:t>
            </a:r>
            <a:r>
              <a:rPr lang="fa-IR" altLang="ko-KR" sz="1600" b="1" dirty="0">
                <a:latin typeface="+mj-lt"/>
                <a:cs typeface="B Nazanin" panose="00000400000000000000" pitchFamily="2" charset="-78"/>
              </a:rPr>
              <a:t>............................................................................................................................................................17</a:t>
            </a:r>
          </a:p>
          <a:p>
            <a:pPr marL="0" indent="0" algn="just" rtl="1">
              <a:lnSpc>
                <a:spcPct val="110000"/>
              </a:lnSpc>
              <a:buNone/>
            </a:pPr>
            <a:r>
              <a:rPr lang="fa-IR" altLang="ko-KR" sz="1800" b="1" dirty="0">
                <a:cs typeface="B Nazanin" panose="00000400000000000000" pitchFamily="2" charset="-78"/>
              </a:rPr>
              <a:t>عارضه یابی و پیشنهادات</a:t>
            </a:r>
            <a:r>
              <a:rPr lang="fa-IR" altLang="ko-KR" sz="1600" b="1" dirty="0">
                <a:cs typeface="B Nazanin" panose="00000400000000000000" pitchFamily="2" charset="-78"/>
              </a:rPr>
              <a:t>..........................................................................................................................................................................28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16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26063EAC-E25B-4D56-9CF6-3FA52F8F9F1C}"/>
              </a:ext>
            </a:extLst>
          </p:cNvPr>
          <p:cNvGrpSpPr/>
          <p:nvPr/>
        </p:nvGrpSpPr>
        <p:grpSpPr>
          <a:xfrm>
            <a:off x="836661" y="1073755"/>
            <a:ext cx="10518677" cy="4398194"/>
            <a:chOff x="836662" y="473254"/>
            <a:chExt cx="10518677" cy="439819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E89EF60-E555-43FC-85E1-B1F543BE270B}"/>
                </a:ext>
              </a:extLst>
            </p:cNvPr>
            <p:cNvGrpSpPr/>
            <p:nvPr/>
          </p:nvGrpSpPr>
          <p:grpSpPr>
            <a:xfrm>
              <a:off x="836662" y="473254"/>
              <a:ext cx="6743429" cy="4398194"/>
              <a:chOff x="764650" y="473254"/>
              <a:chExt cx="6743429" cy="439819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073F5B-F2AA-497A-BC3F-E1B1B7B24D4C}"/>
                  </a:ext>
                </a:extLst>
              </p:cNvPr>
              <p:cNvSpPr/>
              <p:nvPr/>
            </p:nvSpPr>
            <p:spPr>
              <a:xfrm>
                <a:off x="5019492" y="1548149"/>
                <a:ext cx="658614" cy="17597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90B2065-EFA0-4ECA-AF5C-F4F60A797CDC}"/>
                  </a:ext>
                </a:extLst>
              </p:cNvPr>
              <p:cNvSpPr/>
              <p:nvPr/>
            </p:nvSpPr>
            <p:spPr>
              <a:xfrm>
                <a:off x="1287332" y="712395"/>
                <a:ext cx="4614045" cy="914400"/>
              </a:xfrm>
              <a:custGeom>
                <a:avLst/>
                <a:gdLst>
                  <a:gd name="connsiteX0" fmla="*/ 685800 w 4114800"/>
                  <a:gd name="connsiteY0" fmla="*/ 0 h 749300"/>
                  <a:gd name="connsiteX1" fmla="*/ 3429000 w 4114800"/>
                  <a:gd name="connsiteY1" fmla="*/ 0 h 749300"/>
                  <a:gd name="connsiteX2" fmla="*/ 4114800 w 4114800"/>
                  <a:gd name="connsiteY2" fmla="*/ 685800 h 749300"/>
                  <a:gd name="connsiteX3" fmla="*/ 4108399 w 4114800"/>
                  <a:gd name="connsiteY3" fmla="*/ 749300 h 749300"/>
                  <a:gd name="connsiteX4" fmla="*/ 6402 w 4114800"/>
                  <a:gd name="connsiteY4" fmla="*/ 749300 h 749300"/>
                  <a:gd name="connsiteX5" fmla="*/ 0 w 4114800"/>
                  <a:gd name="connsiteY5" fmla="*/ 685800 h 749300"/>
                  <a:gd name="connsiteX6" fmla="*/ 685800 w 4114800"/>
                  <a:gd name="connsiteY6" fmla="*/ 0 h 74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4800" h="749300">
                    <a:moveTo>
                      <a:pt x="685800" y="0"/>
                    </a:moveTo>
                    <a:lnTo>
                      <a:pt x="3429000" y="0"/>
                    </a:lnTo>
                    <a:cubicBezTo>
                      <a:pt x="3807757" y="0"/>
                      <a:pt x="4114800" y="307043"/>
                      <a:pt x="4114800" y="685800"/>
                    </a:cubicBezTo>
                    <a:lnTo>
                      <a:pt x="4108399" y="749300"/>
                    </a:lnTo>
                    <a:lnTo>
                      <a:pt x="6402" y="749300"/>
                    </a:lnTo>
                    <a:lnTo>
                      <a:pt x="0" y="685800"/>
                    </a:lnTo>
                    <a:cubicBezTo>
                      <a:pt x="0" y="307043"/>
                      <a:pt x="307043" y="0"/>
                      <a:pt x="68580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C097B60-FF10-45E7-9613-7D8DFE2A321F}"/>
                  </a:ext>
                </a:extLst>
              </p:cNvPr>
              <p:cNvSpPr/>
              <p:nvPr/>
            </p:nvSpPr>
            <p:spPr>
              <a:xfrm>
                <a:off x="1182480" y="781203"/>
                <a:ext cx="4614045" cy="755703"/>
              </a:xfrm>
              <a:custGeom>
                <a:avLst/>
                <a:gdLst>
                  <a:gd name="connsiteX0" fmla="*/ 685800 w 4114800"/>
                  <a:gd name="connsiteY0" fmla="*/ 0 h 749300"/>
                  <a:gd name="connsiteX1" fmla="*/ 3429000 w 4114800"/>
                  <a:gd name="connsiteY1" fmla="*/ 0 h 749300"/>
                  <a:gd name="connsiteX2" fmla="*/ 4114800 w 4114800"/>
                  <a:gd name="connsiteY2" fmla="*/ 685800 h 749300"/>
                  <a:gd name="connsiteX3" fmla="*/ 4108399 w 4114800"/>
                  <a:gd name="connsiteY3" fmla="*/ 749300 h 749300"/>
                  <a:gd name="connsiteX4" fmla="*/ 6402 w 4114800"/>
                  <a:gd name="connsiteY4" fmla="*/ 749300 h 749300"/>
                  <a:gd name="connsiteX5" fmla="*/ 0 w 4114800"/>
                  <a:gd name="connsiteY5" fmla="*/ 685800 h 749300"/>
                  <a:gd name="connsiteX6" fmla="*/ 685800 w 4114800"/>
                  <a:gd name="connsiteY6" fmla="*/ 0 h 74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4800" h="749300">
                    <a:moveTo>
                      <a:pt x="685800" y="0"/>
                    </a:moveTo>
                    <a:lnTo>
                      <a:pt x="3429000" y="0"/>
                    </a:lnTo>
                    <a:cubicBezTo>
                      <a:pt x="3807757" y="0"/>
                      <a:pt x="4114800" y="307043"/>
                      <a:pt x="4114800" y="685800"/>
                    </a:cubicBezTo>
                    <a:lnTo>
                      <a:pt x="4108399" y="749300"/>
                    </a:lnTo>
                    <a:lnTo>
                      <a:pt x="6402" y="749300"/>
                    </a:lnTo>
                    <a:lnTo>
                      <a:pt x="0" y="685800"/>
                    </a:lnTo>
                    <a:cubicBezTo>
                      <a:pt x="0" y="307043"/>
                      <a:pt x="307043" y="0"/>
                      <a:pt x="6858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C010568-BDB5-4E6C-9711-C013685AECD7}"/>
                  </a:ext>
                </a:extLst>
              </p:cNvPr>
              <p:cNvSpPr/>
              <p:nvPr/>
            </p:nvSpPr>
            <p:spPr>
              <a:xfrm>
                <a:off x="764650" y="473254"/>
                <a:ext cx="1371600" cy="13716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D252034-0B1F-49D3-80C6-3F9EA085BF26}"/>
                  </a:ext>
                </a:extLst>
              </p:cNvPr>
              <p:cNvSpPr/>
              <p:nvPr/>
            </p:nvSpPr>
            <p:spPr>
              <a:xfrm>
                <a:off x="883672" y="592277"/>
                <a:ext cx="1133554" cy="113355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3EE1737B-2A09-4204-88A0-E305743056B4}"/>
                  </a:ext>
                </a:extLst>
              </p:cNvPr>
              <p:cNvSpPr/>
              <p:nvPr/>
            </p:nvSpPr>
            <p:spPr>
              <a:xfrm>
                <a:off x="5019492" y="1158059"/>
                <a:ext cx="658614" cy="56777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7DD62DE-8F2C-45C4-893C-C47DF78BF871}"/>
                  </a:ext>
                </a:extLst>
              </p:cNvPr>
              <p:cNvSpPr/>
              <p:nvPr/>
            </p:nvSpPr>
            <p:spPr>
              <a:xfrm>
                <a:off x="6593075" y="3063149"/>
                <a:ext cx="658614" cy="175979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A37BEAD-CD20-42E2-AA45-D80BAB5BC026}"/>
                  </a:ext>
                </a:extLst>
              </p:cNvPr>
              <p:cNvSpPr/>
              <p:nvPr/>
            </p:nvSpPr>
            <p:spPr>
              <a:xfrm>
                <a:off x="3009528" y="2215151"/>
                <a:ext cx="4498551" cy="914400"/>
              </a:xfrm>
              <a:custGeom>
                <a:avLst/>
                <a:gdLst>
                  <a:gd name="connsiteX0" fmla="*/ 685800 w 4114800"/>
                  <a:gd name="connsiteY0" fmla="*/ 0 h 749300"/>
                  <a:gd name="connsiteX1" fmla="*/ 3429000 w 4114800"/>
                  <a:gd name="connsiteY1" fmla="*/ 0 h 749300"/>
                  <a:gd name="connsiteX2" fmla="*/ 4114800 w 4114800"/>
                  <a:gd name="connsiteY2" fmla="*/ 685800 h 749300"/>
                  <a:gd name="connsiteX3" fmla="*/ 4108399 w 4114800"/>
                  <a:gd name="connsiteY3" fmla="*/ 749300 h 749300"/>
                  <a:gd name="connsiteX4" fmla="*/ 6402 w 4114800"/>
                  <a:gd name="connsiteY4" fmla="*/ 749300 h 749300"/>
                  <a:gd name="connsiteX5" fmla="*/ 0 w 4114800"/>
                  <a:gd name="connsiteY5" fmla="*/ 685800 h 749300"/>
                  <a:gd name="connsiteX6" fmla="*/ 685800 w 4114800"/>
                  <a:gd name="connsiteY6" fmla="*/ 0 h 74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4800" h="749300">
                    <a:moveTo>
                      <a:pt x="685800" y="0"/>
                    </a:moveTo>
                    <a:lnTo>
                      <a:pt x="3429000" y="0"/>
                    </a:lnTo>
                    <a:cubicBezTo>
                      <a:pt x="3807757" y="0"/>
                      <a:pt x="4114800" y="307043"/>
                      <a:pt x="4114800" y="685800"/>
                    </a:cubicBezTo>
                    <a:lnTo>
                      <a:pt x="4108399" y="749300"/>
                    </a:lnTo>
                    <a:lnTo>
                      <a:pt x="6402" y="749300"/>
                    </a:lnTo>
                    <a:lnTo>
                      <a:pt x="0" y="685800"/>
                    </a:lnTo>
                    <a:cubicBezTo>
                      <a:pt x="0" y="307043"/>
                      <a:pt x="307043" y="0"/>
                      <a:pt x="685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D7963C9-BA23-41D8-A68E-E91D0CE39FF3}"/>
                  </a:ext>
                </a:extLst>
              </p:cNvPr>
              <p:cNvSpPr/>
              <p:nvPr/>
            </p:nvSpPr>
            <p:spPr>
              <a:xfrm>
                <a:off x="3009530" y="2294500"/>
                <a:ext cx="4393090" cy="755703"/>
              </a:xfrm>
              <a:custGeom>
                <a:avLst/>
                <a:gdLst>
                  <a:gd name="connsiteX0" fmla="*/ 685800 w 4114800"/>
                  <a:gd name="connsiteY0" fmla="*/ 0 h 749300"/>
                  <a:gd name="connsiteX1" fmla="*/ 3429000 w 4114800"/>
                  <a:gd name="connsiteY1" fmla="*/ 0 h 749300"/>
                  <a:gd name="connsiteX2" fmla="*/ 4114800 w 4114800"/>
                  <a:gd name="connsiteY2" fmla="*/ 685800 h 749300"/>
                  <a:gd name="connsiteX3" fmla="*/ 4108399 w 4114800"/>
                  <a:gd name="connsiteY3" fmla="*/ 749300 h 749300"/>
                  <a:gd name="connsiteX4" fmla="*/ 6402 w 4114800"/>
                  <a:gd name="connsiteY4" fmla="*/ 749300 h 749300"/>
                  <a:gd name="connsiteX5" fmla="*/ 0 w 4114800"/>
                  <a:gd name="connsiteY5" fmla="*/ 685800 h 749300"/>
                  <a:gd name="connsiteX6" fmla="*/ 685800 w 4114800"/>
                  <a:gd name="connsiteY6" fmla="*/ 0 h 74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4800" h="749300">
                    <a:moveTo>
                      <a:pt x="685800" y="0"/>
                    </a:moveTo>
                    <a:lnTo>
                      <a:pt x="3429000" y="0"/>
                    </a:lnTo>
                    <a:cubicBezTo>
                      <a:pt x="3807757" y="0"/>
                      <a:pt x="4114800" y="307043"/>
                      <a:pt x="4114800" y="685800"/>
                    </a:cubicBezTo>
                    <a:lnTo>
                      <a:pt x="4108399" y="749300"/>
                    </a:lnTo>
                    <a:lnTo>
                      <a:pt x="6402" y="749300"/>
                    </a:lnTo>
                    <a:lnTo>
                      <a:pt x="0" y="685800"/>
                    </a:lnTo>
                    <a:cubicBezTo>
                      <a:pt x="0" y="307043"/>
                      <a:pt x="307043" y="0"/>
                      <a:pt x="6858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7B636AC-2072-495A-A3C1-DD92AAAE514B}"/>
                  </a:ext>
                </a:extLst>
              </p:cNvPr>
              <p:cNvSpPr/>
              <p:nvPr/>
            </p:nvSpPr>
            <p:spPr>
              <a:xfrm>
                <a:off x="2591699" y="1986551"/>
                <a:ext cx="1371600" cy="1371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E3611C4-1BAB-473C-8A35-41BE928E5239}"/>
                  </a:ext>
                </a:extLst>
              </p:cNvPr>
              <p:cNvSpPr/>
              <p:nvPr/>
            </p:nvSpPr>
            <p:spPr>
              <a:xfrm>
                <a:off x="2710721" y="2105574"/>
                <a:ext cx="1133554" cy="113355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97DE8D62-067A-4772-8E03-14702A806105}"/>
                  </a:ext>
                </a:extLst>
              </p:cNvPr>
              <p:cNvSpPr/>
              <p:nvPr/>
            </p:nvSpPr>
            <p:spPr>
              <a:xfrm>
                <a:off x="6598172" y="2683148"/>
                <a:ext cx="658614" cy="567772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1C1F94C-08FD-4795-95E7-1E54C47FD937}"/>
                  </a:ext>
                </a:extLst>
              </p:cNvPr>
              <p:cNvSpPr/>
              <p:nvPr/>
            </p:nvSpPr>
            <p:spPr>
              <a:xfrm>
                <a:off x="4794667" y="4574508"/>
                <a:ext cx="658614" cy="17597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DE29ECF-9961-4F71-95C7-4E033E82BC13}"/>
                  </a:ext>
                </a:extLst>
              </p:cNvPr>
              <p:cNvSpPr/>
              <p:nvPr/>
            </p:nvSpPr>
            <p:spPr>
              <a:xfrm>
                <a:off x="1182480" y="3728448"/>
                <a:ext cx="4495626" cy="914400"/>
              </a:xfrm>
              <a:custGeom>
                <a:avLst/>
                <a:gdLst>
                  <a:gd name="connsiteX0" fmla="*/ 685800 w 4114800"/>
                  <a:gd name="connsiteY0" fmla="*/ 0 h 749300"/>
                  <a:gd name="connsiteX1" fmla="*/ 3429000 w 4114800"/>
                  <a:gd name="connsiteY1" fmla="*/ 0 h 749300"/>
                  <a:gd name="connsiteX2" fmla="*/ 4114800 w 4114800"/>
                  <a:gd name="connsiteY2" fmla="*/ 685800 h 749300"/>
                  <a:gd name="connsiteX3" fmla="*/ 4108399 w 4114800"/>
                  <a:gd name="connsiteY3" fmla="*/ 749300 h 749300"/>
                  <a:gd name="connsiteX4" fmla="*/ 6402 w 4114800"/>
                  <a:gd name="connsiteY4" fmla="*/ 749300 h 749300"/>
                  <a:gd name="connsiteX5" fmla="*/ 0 w 4114800"/>
                  <a:gd name="connsiteY5" fmla="*/ 685800 h 749300"/>
                  <a:gd name="connsiteX6" fmla="*/ 685800 w 4114800"/>
                  <a:gd name="connsiteY6" fmla="*/ 0 h 74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4800" h="749300">
                    <a:moveTo>
                      <a:pt x="685800" y="0"/>
                    </a:moveTo>
                    <a:lnTo>
                      <a:pt x="3429000" y="0"/>
                    </a:lnTo>
                    <a:cubicBezTo>
                      <a:pt x="3807757" y="0"/>
                      <a:pt x="4114800" y="307043"/>
                      <a:pt x="4114800" y="685800"/>
                    </a:cubicBezTo>
                    <a:lnTo>
                      <a:pt x="4108399" y="749300"/>
                    </a:lnTo>
                    <a:lnTo>
                      <a:pt x="6402" y="749300"/>
                    </a:lnTo>
                    <a:lnTo>
                      <a:pt x="0" y="685800"/>
                    </a:lnTo>
                    <a:cubicBezTo>
                      <a:pt x="0" y="307043"/>
                      <a:pt x="307043" y="0"/>
                      <a:pt x="68580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D848736-67F1-4975-BEF1-395FA69FE5D7}"/>
                  </a:ext>
                </a:extLst>
              </p:cNvPr>
              <p:cNvSpPr/>
              <p:nvPr/>
            </p:nvSpPr>
            <p:spPr>
              <a:xfrm>
                <a:off x="1182480" y="3807797"/>
                <a:ext cx="4390233" cy="755703"/>
              </a:xfrm>
              <a:custGeom>
                <a:avLst/>
                <a:gdLst>
                  <a:gd name="connsiteX0" fmla="*/ 685800 w 4114800"/>
                  <a:gd name="connsiteY0" fmla="*/ 0 h 749300"/>
                  <a:gd name="connsiteX1" fmla="*/ 3429000 w 4114800"/>
                  <a:gd name="connsiteY1" fmla="*/ 0 h 749300"/>
                  <a:gd name="connsiteX2" fmla="*/ 4114800 w 4114800"/>
                  <a:gd name="connsiteY2" fmla="*/ 685800 h 749300"/>
                  <a:gd name="connsiteX3" fmla="*/ 4108399 w 4114800"/>
                  <a:gd name="connsiteY3" fmla="*/ 749300 h 749300"/>
                  <a:gd name="connsiteX4" fmla="*/ 6402 w 4114800"/>
                  <a:gd name="connsiteY4" fmla="*/ 749300 h 749300"/>
                  <a:gd name="connsiteX5" fmla="*/ 0 w 4114800"/>
                  <a:gd name="connsiteY5" fmla="*/ 685800 h 749300"/>
                  <a:gd name="connsiteX6" fmla="*/ 685800 w 4114800"/>
                  <a:gd name="connsiteY6" fmla="*/ 0 h 74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4800" h="749300">
                    <a:moveTo>
                      <a:pt x="685800" y="0"/>
                    </a:moveTo>
                    <a:lnTo>
                      <a:pt x="3429000" y="0"/>
                    </a:lnTo>
                    <a:cubicBezTo>
                      <a:pt x="3807757" y="0"/>
                      <a:pt x="4114800" y="307043"/>
                      <a:pt x="4114800" y="685800"/>
                    </a:cubicBezTo>
                    <a:lnTo>
                      <a:pt x="4108399" y="749300"/>
                    </a:lnTo>
                    <a:lnTo>
                      <a:pt x="6402" y="749300"/>
                    </a:lnTo>
                    <a:lnTo>
                      <a:pt x="0" y="685800"/>
                    </a:lnTo>
                    <a:cubicBezTo>
                      <a:pt x="0" y="307043"/>
                      <a:pt x="307043" y="0"/>
                      <a:pt x="68580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11128F8-E345-4D89-9158-5AC49DDEFAB9}"/>
                  </a:ext>
                </a:extLst>
              </p:cNvPr>
              <p:cNvSpPr/>
              <p:nvPr/>
            </p:nvSpPr>
            <p:spPr>
              <a:xfrm>
                <a:off x="764650" y="3499848"/>
                <a:ext cx="1371600" cy="13716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F5D22A9-1A49-4ECC-88DA-18B5CA16EA78}"/>
                  </a:ext>
                </a:extLst>
              </p:cNvPr>
              <p:cNvSpPr/>
              <p:nvPr/>
            </p:nvSpPr>
            <p:spPr>
              <a:xfrm>
                <a:off x="883672" y="3618871"/>
                <a:ext cx="1133554" cy="113355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7EB500F5-1BF7-4A8C-8A38-EC90DABA25CA}"/>
                  </a:ext>
                </a:extLst>
              </p:cNvPr>
              <p:cNvSpPr/>
              <p:nvPr/>
            </p:nvSpPr>
            <p:spPr>
              <a:xfrm>
                <a:off x="4810529" y="4196445"/>
                <a:ext cx="658614" cy="567772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58C57B5-6850-4E88-B1CA-56CC39ABF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73843" y="3909042"/>
                <a:ext cx="553212" cy="553212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5CB3115-15E9-48ED-9916-1008B8A5EE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0892" y="2395745"/>
                <a:ext cx="553212" cy="553212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BD329CAC-F2FD-45BB-8E88-255D131116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3843" y="882448"/>
                <a:ext cx="553212" cy="553212"/>
              </a:xfrm>
              <a:prstGeom prst="rect">
                <a:avLst/>
              </a:prstGeom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DE8682-087E-4EEA-A3CF-368ADCA4B453}"/>
                  </a:ext>
                </a:extLst>
              </p:cNvPr>
              <p:cNvSpPr/>
              <p:nvPr/>
            </p:nvSpPr>
            <p:spPr>
              <a:xfrm>
                <a:off x="2169218" y="820500"/>
                <a:ext cx="2850274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ts val="600"/>
                  </a:spcBef>
                </a:pPr>
                <a:r>
                  <a:rPr lang="fa-IR" sz="1400" b="1" i="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cs typeface="B Nazanin" panose="00000400000000000000" pitchFamily="2" charset="-78"/>
                  </a:rPr>
                  <a:t>سامانه </a:t>
                </a:r>
                <a:r>
                  <a:rPr lang="en-US" sz="1200" b="1" dirty="0">
                    <a:solidFill>
                      <a:srgbClr val="C00000"/>
                    </a:solidFill>
                    <a:latin typeface="Georgia" panose="02040502050405020303" pitchFamily="18" charset="0"/>
                    <a:cs typeface="B Nazanin" panose="00000400000000000000" pitchFamily="2" charset="-78"/>
                  </a:rPr>
                  <a:t>LMS</a:t>
                </a:r>
                <a:r>
                  <a:rPr lang="fa-IR" sz="1400" b="1" i="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cs typeface="B Nazanin" panose="00000400000000000000" pitchFamily="2" charset="-78"/>
                  </a:rPr>
                  <a:t> و ادوبی کانکت </a:t>
                </a:r>
                <a:endParaRPr lang="en-US" sz="1400" b="1" i="0" dirty="0">
                  <a:solidFill>
                    <a:srgbClr val="C00000"/>
                  </a:solidFill>
                  <a:effectLst/>
                  <a:latin typeface="Georgia" panose="02040502050405020303" pitchFamily="18" charset="0"/>
                  <a:cs typeface="B Nazanin" panose="00000400000000000000" pitchFamily="2" charset="-78"/>
                </a:endParaRPr>
              </a:p>
              <a:p>
                <a:pPr algn="r" rtl="1">
                  <a:spcBef>
                    <a:spcPts val="600"/>
                  </a:spcBef>
                </a:pPr>
                <a:r>
                  <a:rPr lang="fa-IR" sz="1300" dirty="0">
                    <a:solidFill>
                      <a:srgbClr val="000000"/>
                    </a:solidFill>
                    <a:latin typeface="Georgia Pro Light" panose="02040302050405020303" pitchFamily="18" charset="0"/>
                    <a:cs typeface="B Nazanin" panose="00000400000000000000" pitchFamily="2" charset="-78"/>
                  </a:rPr>
                  <a:t>جهت برگزاری دوره‌های مجازی رسمی دانشگاه برای استفاده اساتید و دانشجویان</a:t>
                </a:r>
                <a:endParaRPr lang="en-US" sz="1300" dirty="0">
                  <a:solidFill>
                    <a:srgbClr val="000000"/>
                  </a:solidFill>
                  <a:latin typeface="Georgia Pro Light" panose="02040302050405020303" pitchFamily="18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340A23D-7306-4CF3-AC9F-0FFAC60C80CA}"/>
                  </a:ext>
                </a:extLst>
              </p:cNvPr>
              <p:cNvSpPr/>
              <p:nvPr/>
            </p:nvSpPr>
            <p:spPr>
              <a:xfrm>
                <a:off x="1852323" y="3847094"/>
                <a:ext cx="3167169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ts val="600"/>
                  </a:spcBef>
                </a:pPr>
                <a:r>
                  <a:rPr lang="fa-IR" sz="1400" b="1" dirty="0">
                    <a:solidFill>
                      <a:schemeClr val="accent5"/>
                    </a:solidFill>
                    <a:latin typeface="Georgia" panose="02040502050405020303" pitchFamily="18" charset="0"/>
                    <a:cs typeface="B Nazanin" panose="00000400000000000000" pitchFamily="2" charset="-78"/>
                  </a:rPr>
                  <a:t>سامانه </a:t>
                </a:r>
                <a:r>
                  <a:rPr lang="en-US" sz="1200" b="1" dirty="0">
                    <a:solidFill>
                      <a:schemeClr val="accent5"/>
                    </a:solidFill>
                    <a:latin typeface="Georgia" panose="02040502050405020303" pitchFamily="18" charset="0"/>
                    <a:cs typeface="B Nazanin" panose="00000400000000000000" pitchFamily="2" charset="-78"/>
                  </a:rPr>
                  <a:t>LMS3</a:t>
                </a:r>
                <a:endParaRPr lang="en-US" sz="1400" b="1" i="0" dirty="0">
                  <a:solidFill>
                    <a:schemeClr val="accent5"/>
                  </a:solidFill>
                  <a:effectLst/>
                  <a:latin typeface="Georgia" panose="02040502050405020303" pitchFamily="18" charset="0"/>
                  <a:cs typeface="B Nazanin" panose="00000400000000000000" pitchFamily="2" charset="-78"/>
                </a:endParaRPr>
              </a:p>
              <a:p>
                <a:pPr algn="r" rtl="1">
                  <a:spcBef>
                    <a:spcPts val="600"/>
                  </a:spcBef>
                </a:pPr>
                <a:r>
                  <a:rPr lang="fa-IR" sz="1300" dirty="0">
                    <a:solidFill>
                      <a:srgbClr val="000000"/>
                    </a:solidFill>
                    <a:latin typeface="Georgia Pro Light" panose="02040302050405020303" pitchFamily="18" charset="0"/>
                    <a:cs typeface="B Nazanin" panose="00000400000000000000" pitchFamily="2" charset="-78"/>
                  </a:rPr>
                  <a:t>جهت همکاری با دیگر بخش‌های سازمان در راستای بهبود کیفیت آموزش به منظور اثربخشی برنامه‌های آموزشی</a:t>
                </a:r>
                <a:endParaRPr lang="en-US" sz="1300" dirty="0">
                  <a:solidFill>
                    <a:srgbClr val="000000"/>
                  </a:solidFill>
                  <a:latin typeface="Georgia Pro Light" panose="02040302050405020303" pitchFamily="18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20813F6-2B49-4D99-BE5E-760A76321BEE}"/>
                  </a:ext>
                </a:extLst>
              </p:cNvPr>
              <p:cNvSpPr/>
              <p:nvPr/>
            </p:nvSpPr>
            <p:spPr>
              <a:xfrm>
                <a:off x="3776158" y="2292469"/>
                <a:ext cx="2936319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ts val="600"/>
                  </a:spcBef>
                </a:pPr>
                <a:r>
                  <a:rPr lang="fa-IR" sz="1400" b="1" i="0" dirty="0">
                    <a:solidFill>
                      <a:schemeClr val="accent2"/>
                    </a:solidFill>
                    <a:effectLst/>
                    <a:latin typeface="Georgia" panose="02040502050405020303" pitchFamily="18" charset="0"/>
                    <a:cs typeface="B Nazanin" panose="00000400000000000000" pitchFamily="2" charset="-78"/>
                  </a:rPr>
                  <a:t>سلمانه وبینار</a:t>
                </a:r>
                <a:endParaRPr lang="en-US" sz="1400" b="1" i="0" dirty="0">
                  <a:solidFill>
                    <a:schemeClr val="accent2"/>
                  </a:solidFill>
                  <a:effectLst/>
                  <a:latin typeface="Georgia" panose="02040502050405020303" pitchFamily="18" charset="0"/>
                  <a:cs typeface="B Nazanin" panose="00000400000000000000" pitchFamily="2" charset="-78"/>
                </a:endParaRPr>
              </a:p>
              <a:p>
                <a:pPr algn="r" rtl="1">
                  <a:spcBef>
                    <a:spcPts val="600"/>
                  </a:spcBef>
                </a:pPr>
                <a:r>
                  <a:rPr lang="fa-IR" sz="1300" dirty="0">
                    <a:solidFill>
                      <a:srgbClr val="000000"/>
                    </a:solidFill>
                    <a:latin typeface="Georgia Pro Light" panose="02040302050405020303" pitchFamily="18" charset="0"/>
                    <a:cs typeface="B Nazanin" panose="00000400000000000000" pitchFamily="2" charset="-78"/>
                  </a:rPr>
                  <a:t>جهت پشتیبانی کارگاه‌ها و همایش‌های آنلاین، تعریف شده برای تمامی اساتید و مدیریت‌ها</a:t>
                </a:r>
                <a:endParaRPr lang="en-US" sz="1300" dirty="0">
                  <a:solidFill>
                    <a:srgbClr val="000000"/>
                  </a:solidFill>
                  <a:latin typeface="Georgia Pro Light" panose="02040302050405020303" pitchFamily="18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DBF8AE4-F728-4E0F-BD53-3DA6CE87D202}"/>
                </a:ext>
              </a:extLst>
            </p:cNvPr>
            <p:cNvGrpSpPr/>
            <p:nvPr/>
          </p:nvGrpSpPr>
          <p:grpSpPr>
            <a:xfrm>
              <a:off x="7989287" y="1889816"/>
              <a:ext cx="3366052" cy="1193701"/>
              <a:chOff x="7989287" y="1914073"/>
              <a:chExt cx="3366052" cy="1193701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0109C89-A9E2-4657-A543-66B3A37541A2}"/>
                  </a:ext>
                </a:extLst>
              </p:cNvPr>
              <p:cNvSpPr txBox="1"/>
              <p:nvPr/>
            </p:nvSpPr>
            <p:spPr>
              <a:xfrm>
                <a:off x="7989287" y="1914073"/>
                <a:ext cx="336605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a-IR" sz="3200" dirty="0">
                    <a:solidFill>
                      <a:schemeClr val="accent1"/>
                    </a:solidFill>
                    <a:latin typeface="Georgia" panose="02040502050405020303" pitchFamily="18" charset="0"/>
                    <a:cs typeface="B Titr" panose="00000700000000000000" pitchFamily="2" charset="-78"/>
                  </a:rPr>
                  <a:t>معرفي سامانه‌های آموزش مجازی</a:t>
                </a:r>
                <a:endParaRPr lang="en-US" sz="3200" dirty="0">
                  <a:solidFill>
                    <a:schemeClr val="accent1"/>
                  </a:solidFill>
                  <a:latin typeface="Georgia" panose="02040502050405020303" pitchFamily="18" charset="0"/>
                  <a:cs typeface="B Titr" panose="00000700000000000000" pitchFamily="2" charset="-78"/>
                </a:endParaRP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4F3C5F8-1CF7-43AD-BCBC-174FFDF2C5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0713" y="3107774"/>
                <a:ext cx="2743200" cy="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5514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94654C-552C-4B67-8CFE-B5EE2DC54072}"/>
              </a:ext>
            </a:extLst>
          </p:cNvPr>
          <p:cNvSpPr txBox="1">
            <a:spLocks/>
          </p:cNvSpPr>
          <p:nvPr/>
        </p:nvSpPr>
        <p:spPr>
          <a:xfrm>
            <a:off x="-93776" y="406012"/>
            <a:ext cx="12285776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200" dirty="0">
                <a:solidFill>
                  <a:schemeClr val="accent1"/>
                </a:solidFill>
                <a:cs typeface="B Titr" panose="00000700000000000000" pitchFamily="2" charset="-78"/>
              </a:rPr>
              <a:t>پشتیبانی سامانه‌هاي مجازی</a:t>
            </a:r>
            <a:endParaRPr lang="en-US" sz="3200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F955CB10-C6E8-4440-ACB6-05CE46C4E004}"/>
              </a:ext>
            </a:extLst>
          </p:cNvPr>
          <p:cNvSpPr/>
          <p:nvPr/>
        </p:nvSpPr>
        <p:spPr>
          <a:xfrm>
            <a:off x="5360284" y="1881454"/>
            <a:ext cx="4459842" cy="962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D22D2262-F032-480D-9FEA-F24C2D916052}"/>
              </a:ext>
            </a:extLst>
          </p:cNvPr>
          <p:cNvSpPr/>
          <p:nvPr/>
        </p:nvSpPr>
        <p:spPr>
          <a:xfrm>
            <a:off x="5360284" y="3027677"/>
            <a:ext cx="4459842" cy="9623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08D9B9E-EC70-466E-941B-84D613E7B811}"/>
              </a:ext>
            </a:extLst>
          </p:cNvPr>
          <p:cNvSpPr/>
          <p:nvPr/>
        </p:nvSpPr>
        <p:spPr>
          <a:xfrm>
            <a:off x="5360283" y="4173900"/>
            <a:ext cx="4459843" cy="96238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5E41E7FC-241C-457D-8968-17CD7B8F1C31}"/>
              </a:ext>
            </a:extLst>
          </p:cNvPr>
          <p:cNvSpPr/>
          <p:nvPr/>
        </p:nvSpPr>
        <p:spPr>
          <a:xfrm>
            <a:off x="5360283" y="5320123"/>
            <a:ext cx="4459843" cy="9623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A6B7CB-196F-401F-9AF0-63FA9A4B60D5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009896" y="2362647"/>
            <a:ext cx="2350388" cy="1"/>
          </a:xfrm>
          <a:prstGeom prst="straightConnector1">
            <a:avLst/>
          </a:prstGeom>
          <a:ln w="25400">
            <a:solidFill>
              <a:srgbClr val="FFC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9F8F7D1-BE0A-4464-B235-C09E1DF74708}"/>
              </a:ext>
            </a:extLst>
          </p:cNvPr>
          <p:cNvGrpSpPr/>
          <p:nvPr/>
        </p:nvGrpSpPr>
        <p:grpSpPr>
          <a:xfrm>
            <a:off x="692648" y="2024104"/>
            <a:ext cx="3931920" cy="3931920"/>
            <a:chOff x="2514579" y="1730962"/>
            <a:chExt cx="4068000" cy="406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312DF7-05CC-447D-B577-9C67354E8F0E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ie 10">
              <a:extLst>
                <a:ext uri="{FF2B5EF4-FFF2-40B4-BE49-F238E27FC236}">
                  <a16:creationId xmlns:a16="http://schemas.microsoft.com/office/drawing/2014/main" id="{59F177EB-533D-4459-8152-6F63D602F135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60009"/>
                <a:gd name="adj2" fmla="val 1994241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2C4EFC-AE0B-4727-A1F1-79FB7E522DF3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3189285" y="3508870"/>
            <a:ext cx="2170999" cy="1"/>
          </a:xfrm>
          <a:prstGeom prst="straightConnector1">
            <a:avLst/>
          </a:prstGeom>
          <a:ln w="25400">
            <a:solidFill>
              <a:schemeClr val="accent3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F5D653-879E-4F87-8EED-EDFABAC5B1FD}"/>
              </a:ext>
            </a:extLst>
          </p:cNvPr>
          <p:cNvGrpSpPr/>
          <p:nvPr/>
        </p:nvGrpSpPr>
        <p:grpSpPr>
          <a:xfrm>
            <a:off x="1058408" y="2389864"/>
            <a:ext cx="3200400" cy="3200400"/>
            <a:chOff x="2514579" y="1730962"/>
            <a:chExt cx="4068000" cy="406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2BFF8D-533C-4BED-88F2-406F57C1FA87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Pie 14">
              <a:extLst>
                <a:ext uri="{FF2B5EF4-FFF2-40B4-BE49-F238E27FC236}">
                  <a16:creationId xmlns:a16="http://schemas.microsoft.com/office/drawing/2014/main" id="{ABB68FEE-9AC7-4C24-862A-C20767EDF1A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45699"/>
                <a:gd name="adj2" fmla="val 462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6106E5-1778-471F-83F4-091D321E528F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189285" y="4655093"/>
            <a:ext cx="2170998" cy="1"/>
          </a:xfrm>
          <a:prstGeom prst="straightConnector1">
            <a:avLst/>
          </a:prstGeom>
          <a:ln w="25400">
            <a:solidFill>
              <a:srgbClr val="92D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8CC7EE-EDA9-4DBB-A5CF-FF59FC7F2098}"/>
              </a:ext>
            </a:extLst>
          </p:cNvPr>
          <p:cNvGrpSpPr/>
          <p:nvPr/>
        </p:nvGrpSpPr>
        <p:grpSpPr>
          <a:xfrm>
            <a:off x="1430321" y="2726350"/>
            <a:ext cx="2468880" cy="2468880"/>
            <a:chOff x="2514579" y="1730962"/>
            <a:chExt cx="4068000" cy="406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8335238-F5E9-4B44-A5E1-EC0FBF74D7B5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Pie 18">
              <a:extLst>
                <a:ext uri="{FF2B5EF4-FFF2-40B4-BE49-F238E27FC236}">
                  <a16:creationId xmlns:a16="http://schemas.microsoft.com/office/drawing/2014/main" id="{140C055E-FC71-469C-B39E-4A3989943ED9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76551"/>
                <a:gd name="adj2" fmla="val 5277948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2B8C37-4963-4599-B8B6-B8BA08CBBD23}"/>
              </a:ext>
            </a:extLst>
          </p:cNvPr>
          <p:cNvGrpSpPr/>
          <p:nvPr/>
        </p:nvGrpSpPr>
        <p:grpSpPr>
          <a:xfrm>
            <a:off x="1789928" y="3116434"/>
            <a:ext cx="1737360" cy="1737360"/>
            <a:chOff x="2514579" y="1730962"/>
            <a:chExt cx="4068000" cy="406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34A8773-D069-4350-A11B-37A22D93E6B9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Pie 21">
              <a:extLst>
                <a:ext uri="{FF2B5EF4-FFF2-40B4-BE49-F238E27FC236}">
                  <a16:creationId xmlns:a16="http://schemas.microsoft.com/office/drawing/2014/main" id="{2A2EBFFD-ED59-489F-A2CF-ACEEB26A7D5C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15061"/>
                <a:gd name="adj2" fmla="val 772033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EB93980-61F6-4AAB-B7E8-DA96F279ED17}"/>
              </a:ext>
            </a:extLst>
          </p:cNvPr>
          <p:cNvSpPr/>
          <p:nvPr/>
        </p:nvSpPr>
        <p:spPr>
          <a:xfrm>
            <a:off x="2092004" y="3457492"/>
            <a:ext cx="1097280" cy="10972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Elbow Connector 23">
            <a:extLst>
              <a:ext uri="{FF2B5EF4-FFF2-40B4-BE49-F238E27FC236}">
                <a16:creationId xmlns:a16="http://schemas.microsoft.com/office/drawing/2014/main" id="{A050BDF9-DDB7-42A8-94A4-F46AF3132FDD}"/>
              </a:ext>
            </a:extLst>
          </p:cNvPr>
          <p:cNvCxnSpPr>
            <a:cxnSpLocks/>
          </p:cNvCxnSpPr>
          <p:nvPr/>
        </p:nvCxnSpPr>
        <p:spPr>
          <a:xfrm rot="10800000">
            <a:off x="2376898" y="4618824"/>
            <a:ext cx="3315925" cy="1201953"/>
          </a:xfrm>
          <a:prstGeom prst="bentConnector2">
            <a:avLst/>
          </a:prstGeom>
          <a:ln w="254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A79266C-859C-4C2A-8CBC-B376A5278B85}"/>
              </a:ext>
            </a:extLst>
          </p:cNvPr>
          <p:cNvGrpSpPr/>
          <p:nvPr/>
        </p:nvGrpSpPr>
        <p:grpSpPr>
          <a:xfrm>
            <a:off x="5488980" y="3056815"/>
            <a:ext cx="4847687" cy="569478"/>
            <a:chOff x="6210998" y="1433695"/>
            <a:chExt cx="2688349" cy="56947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06A63E-A07D-4C64-9512-027C7DE3745D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0A2CB8-D0D6-41A4-860D-E8B6BC822E56}"/>
                </a:ext>
              </a:extLst>
            </p:cNvPr>
            <p:cNvSpPr txBox="1"/>
            <p:nvPr/>
          </p:nvSpPr>
          <p:spPr>
            <a:xfrm>
              <a:off x="6380191" y="1603063"/>
              <a:ext cx="22240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endParaRPr lang="en-US" sz="20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1EACF5-A424-4901-B993-9D14ACDA8586}"/>
              </a:ext>
            </a:extLst>
          </p:cNvPr>
          <p:cNvGrpSpPr/>
          <p:nvPr/>
        </p:nvGrpSpPr>
        <p:grpSpPr>
          <a:xfrm>
            <a:off x="6049112" y="4263805"/>
            <a:ext cx="4026638" cy="597839"/>
            <a:chOff x="6210998" y="1433695"/>
            <a:chExt cx="2688349" cy="59783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243406-E827-4E27-8CC1-CF1FC0F8D9C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6D151C-7A4F-471D-8135-ED0DFC931666}"/>
                </a:ext>
              </a:extLst>
            </p:cNvPr>
            <p:cNvSpPr txBox="1"/>
            <p:nvPr/>
          </p:nvSpPr>
          <p:spPr>
            <a:xfrm>
              <a:off x="6210998" y="1662202"/>
              <a:ext cx="2270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cs typeface="B Nazanin" panose="00000400000000000000" pitchFamily="2" charset="-78"/>
                </a:rPr>
                <a:t>تهیه راهنماهای آموزشی در قالب </a:t>
              </a:r>
              <a:r>
                <a:rPr lang="en-US" dirty="0">
                  <a:cs typeface="B Nazanin" panose="00000400000000000000" pitchFamily="2" charset="-78"/>
                </a:rPr>
                <a:t>pdf</a:t>
              </a:r>
              <a:endParaRPr lang="fa-IR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E79C74F-048E-47BC-9CCE-D97089E186A3}"/>
              </a:ext>
            </a:extLst>
          </p:cNvPr>
          <p:cNvSpPr txBox="1"/>
          <p:nvPr/>
        </p:nvSpPr>
        <p:spPr>
          <a:xfrm>
            <a:off x="5526085" y="5485242"/>
            <a:ext cx="4294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پاسخگویی و مشاوره آنلاین و آفلاین به کاربران سامانه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11451069" y="6484352"/>
            <a:ext cx="973667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11A7FD-29DA-56F2-646F-B52A56F75F32}"/>
              </a:ext>
            </a:extLst>
          </p:cNvPr>
          <p:cNvGrpSpPr/>
          <p:nvPr/>
        </p:nvGrpSpPr>
        <p:grpSpPr>
          <a:xfrm>
            <a:off x="6053325" y="3066769"/>
            <a:ext cx="4026638" cy="597839"/>
            <a:chOff x="6210998" y="1433695"/>
            <a:chExt cx="2688349" cy="59783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80346A2-8FE3-C235-A1C5-3779CA32071B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A08B45-6580-74BA-446E-6AFE06AE1BDD}"/>
                </a:ext>
              </a:extLst>
            </p:cNvPr>
            <p:cNvSpPr txBox="1"/>
            <p:nvPr/>
          </p:nvSpPr>
          <p:spPr>
            <a:xfrm>
              <a:off x="6210998" y="1662202"/>
              <a:ext cx="2270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cs typeface="B Nazanin" panose="00000400000000000000" pitchFamily="2" charset="-78"/>
                </a:rPr>
                <a:t>نصب گواهي </a:t>
              </a:r>
              <a:r>
                <a:rPr lang="en-US" dirty="0">
                  <a:cs typeface="B Nazanin" panose="00000400000000000000" pitchFamily="2" charset="-78"/>
                </a:rPr>
                <a:t>SSL</a:t>
              </a:r>
              <a:r>
                <a:rPr lang="fa-IR" dirty="0">
                  <a:cs typeface="B Nazanin" panose="00000400000000000000" pitchFamily="2" charset="-78"/>
                </a:rPr>
                <a:t> روي سامانه‌هاي مجازي</a:t>
              </a:r>
              <a:endParaRPr lang="fa-IR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138BFA9-2FD1-8433-6FB1-01A52E846E78}"/>
              </a:ext>
            </a:extLst>
          </p:cNvPr>
          <p:cNvGrpSpPr/>
          <p:nvPr/>
        </p:nvGrpSpPr>
        <p:grpSpPr>
          <a:xfrm>
            <a:off x="6096000" y="1935462"/>
            <a:ext cx="4037987" cy="780605"/>
            <a:chOff x="6203421" y="1433695"/>
            <a:chExt cx="2695926" cy="78060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014DCE5-65C3-E557-1C1F-073EB697F6C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28994D7-36B8-DD16-9367-9A7740E81530}"/>
                </a:ext>
              </a:extLst>
            </p:cNvPr>
            <p:cNvSpPr txBox="1"/>
            <p:nvPr/>
          </p:nvSpPr>
          <p:spPr>
            <a:xfrm>
              <a:off x="6203421" y="1567969"/>
              <a:ext cx="22706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cs typeface="B Nazanin" panose="00000400000000000000" pitchFamily="2" charset="-78"/>
                </a:rPr>
                <a:t>نصب افزونه </a:t>
              </a:r>
              <a:r>
                <a:rPr lang="en-US" dirty="0">
                  <a:cs typeface="B Nazanin" panose="00000400000000000000" pitchFamily="2" charset="-78"/>
                </a:rPr>
                <a:t>moodle2word</a:t>
              </a:r>
              <a:r>
                <a:rPr lang="fa-IR" dirty="0">
                  <a:cs typeface="B Nazanin" panose="00000400000000000000" pitchFamily="2" charset="-78"/>
                </a:rPr>
                <a:t> جهت ورود سوالات آزمون در قالب فايل ورد</a:t>
              </a:r>
              <a:endParaRPr lang="fa-IR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825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94654C-552C-4B67-8CFE-B5EE2DC54072}"/>
              </a:ext>
            </a:extLst>
          </p:cNvPr>
          <p:cNvSpPr txBox="1">
            <a:spLocks/>
          </p:cNvSpPr>
          <p:nvPr/>
        </p:nvSpPr>
        <p:spPr>
          <a:xfrm>
            <a:off x="-93776" y="406012"/>
            <a:ext cx="12285776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200" dirty="0">
                <a:solidFill>
                  <a:schemeClr val="accent1"/>
                </a:solidFill>
                <a:cs typeface="B Titr" panose="00000700000000000000" pitchFamily="2" charset="-78"/>
              </a:rPr>
              <a:t>پشتیبانی سامانه‌هاي مجازی - ادامه</a:t>
            </a:r>
            <a:endParaRPr lang="en-US" sz="3200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F955CB10-C6E8-4440-ACB6-05CE46C4E004}"/>
              </a:ext>
            </a:extLst>
          </p:cNvPr>
          <p:cNvSpPr/>
          <p:nvPr/>
        </p:nvSpPr>
        <p:spPr>
          <a:xfrm>
            <a:off x="5360284" y="1881454"/>
            <a:ext cx="4459842" cy="9623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D22D2262-F032-480D-9FEA-F24C2D916052}"/>
              </a:ext>
            </a:extLst>
          </p:cNvPr>
          <p:cNvSpPr/>
          <p:nvPr/>
        </p:nvSpPr>
        <p:spPr>
          <a:xfrm>
            <a:off x="5360284" y="3027677"/>
            <a:ext cx="4459842" cy="962387"/>
          </a:xfrm>
          <a:prstGeom prst="roundRect">
            <a:avLst/>
          </a:prstGeom>
          <a:solidFill>
            <a:srgbClr val="023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08D9B9E-EC70-466E-941B-84D613E7B811}"/>
              </a:ext>
            </a:extLst>
          </p:cNvPr>
          <p:cNvSpPr/>
          <p:nvPr/>
        </p:nvSpPr>
        <p:spPr>
          <a:xfrm>
            <a:off x="5360283" y="4173900"/>
            <a:ext cx="4459843" cy="9623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5E41E7FC-241C-457D-8968-17CD7B8F1C31}"/>
              </a:ext>
            </a:extLst>
          </p:cNvPr>
          <p:cNvSpPr/>
          <p:nvPr/>
        </p:nvSpPr>
        <p:spPr>
          <a:xfrm>
            <a:off x="5360283" y="5320123"/>
            <a:ext cx="4459843" cy="9623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A6B7CB-196F-401F-9AF0-63FA9A4B60D5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009896" y="2362647"/>
            <a:ext cx="2350388" cy="1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9F8F7D1-BE0A-4464-B235-C09E1DF74708}"/>
              </a:ext>
            </a:extLst>
          </p:cNvPr>
          <p:cNvGrpSpPr/>
          <p:nvPr/>
        </p:nvGrpSpPr>
        <p:grpSpPr>
          <a:xfrm>
            <a:off x="692648" y="2024104"/>
            <a:ext cx="3931920" cy="3931920"/>
            <a:chOff x="2514579" y="1730962"/>
            <a:chExt cx="4068000" cy="406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312DF7-05CC-447D-B577-9C67354E8F0E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ie 10">
              <a:extLst>
                <a:ext uri="{FF2B5EF4-FFF2-40B4-BE49-F238E27FC236}">
                  <a16:creationId xmlns:a16="http://schemas.microsoft.com/office/drawing/2014/main" id="{59F177EB-533D-4459-8152-6F63D602F135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60009"/>
                <a:gd name="adj2" fmla="val 1994241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2C4EFC-AE0B-4727-A1F1-79FB7E522DF3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3189285" y="3508870"/>
            <a:ext cx="2170999" cy="1"/>
          </a:xfrm>
          <a:prstGeom prst="straightConnector1">
            <a:avLst/>
          </a:prstGeom>
          <a:ln w="25400">
            <a:solidFill>
              <a:srgbClr val="02377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F5D653-879E-4F87-8EED-EDFABAC5B1FD}"/>
              </a:ext>
            </a:extLst>
          </p:cNvPr>
          <p:cNvGrpSpPr/>
          <p:nvPr/>
        </p:nvGrpSpPr>
        <p:grpSpPr>
          <a:xfrm>
            <a:off x="1058408" y="2389864"/>
            <a:ext cx="3200400" cy="3200400"/>
            <a:chOff x="2514579" y="1730962"/>
            <a:chExt cx="4068000" cy="406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2BFF8D-533C-4BED-88F2-406F57C1FA87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Pie 14">
              <a:extLst>
                <a:ext uri="{FF2B5EF4-FFF2-40B4-BE49-F238E27FC236}">
                  <a16:creationId xmlns:a16="http://schemas.microsoft.com/office/drawing/2014/main" id="{ABB68FEE-9AC7-4C24-862A-C20767EDF1A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45699"/>
                <a:gd name="adj2" fmla="val 46266"/>
              </a:avLst>
            </a:prstGeom>
            <a:solidFill>
              <a:srgbClr val="0237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6106E5-1778-471F-83F4-091D321E528F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189285" y="4655093"/>
            <a:ext cx="2170998" cy="1"/>
          </a:xfrm>
          <a:prstGeom prst="straightConnector1">
            <a:avLst/>
          </a:prstGeom>
          <a:ln w="25400">
            <a:solidFill>
              <a:srgbClr val="FFC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8CC7EE-EDA9-4DBB-A5CF-FF59FC7F2098}"/>
              </a:ext>
            </a:extLst>
          </p:cNvPr>
          <p:cNvGrpSpPr/>
          <p:nvPr/>
        </p:nvGrpSpPr>
        <p:grpSpPr>
          <a:xfrm>
            <a:off x="1430321" y="2726350"/>
            <a:ext cx="2468880" cy="2468880"/>
            <a:chOff x="2514579" y="1730962"/>
            <a:chExt cx="4068000" cy="406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8335238-F5E9-4B44-A5E1-EC0FBF74D7B5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Pie 18">
              <a:extLst>
                <a:ext uri="{FF2B5EF4-FFF2-40B4-BE49-F238E27FC236}">
                  <a16:creationId xmlns:a16="http://schemas.microsoft.com/office/drawing/2014/main" id="{140C055E-FC71-469C-B39E-4A3989943ED9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76551"/>
                <a:gd name="adj2" fmla="val 527794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2B8C37-4963-4599-B8B6-B8BA08CBBD23}"/>
              </a:ext>
            </a:extLst>
          </p:cNvPr>
          <p:cNvGrpSpPr/>
          <p:nvPr/>
        </p:nvGrpSpPr>
        <p:grpSpPr>
          <a:xfrm>
            <a:off x="1789928" y="3116434"/>
            <a:ext cx="1737360" cy="1737360"/>
            <a:chOff x="2514579" y="1730962"/>
            <a:chExt cx="4068000" cy="406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34A8773-D069-4350-A11B-37A22D93E6B9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Pie 21">
              <a:extLst>
                <a:ext uri="{FF2B5EF4-FFF2-40B4-BE49-F238E27FC236}">
                  <a16:creationId xmlns:a16="http://schemas.microsoft.com/office/drawing/2014/main" id="{2A2EBFFD-ED59-489F-A2CF-ACEEB26A7D5C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15061"/>
                <a:gd name="adj2" fmla="val 772033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EB93980-61F6-4AAB-B7E8-DA96F279ED17}"/>
              </a:ext>
            </a:extLst>
          </p:cNvPr>
          <p:cNvSpPr/>
          <p:nvPr/>
        </p:nvSpPr>
        <p:spPr>
          <a:xfrm>
            <a:off x="2092004" y="3457492"/>
            <a:ext cx="1097280" cy="10972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Elbow Connector 23">
            <a:extLst>
              <a:ext uri="{FF2B5EF4-FFF2-40B4-BE49-F238E27FC236}">
                <a16:creationId xmlns:a16="http://schemas.microsoft.com/office/drawing/2014/main" id="{A050BDF9-DDB7-42A8-94A4-F46AF3132FDD}"/>
              </a:ext>
            </a:extLst>
          </p:cNvPr>
          <p:cNvCxnSpPr>
            <a:cxnSpLocks/>
          </p:cNvCxnSpPr>
          <p:nvPr/>
        </p:nvCxnSpPr>
        <p:spPr>
          <a:xfrm rot="10800000">
            <a:off x="2376898" y="4618824"/>
            <a:ext cx="3315925" cy="1201953"/>
          </a:xfrm>
          <a:prstGeom prst="bentConnector2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A79266C-859C-4C2A-8CBC-B376A5278B85}"/>
              </a:ext>
            </a:extLst>
          </p:cNvPr>
          <p:cNvGrpSpPr/>
          <p:nvPr/>
        </p:nvGrpSpPr>
        <p:grpSpPr>
          <a:xfrm>
            <a:off x="5488980" y="3056815"/>
            <a:ext cx="4847687" cy="569478"/>
            <a:chOff x="6210998" y="1433695"/>
            <a:chExt cx="2688349" cy="56947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06A63E-A07D-4C64-9512-027C7DE3745D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0A2CB8-D0D6-41A4-860D-E8B6BC822E56}"/>
                </a:ext>
              </a:extLst>
            </p:cNvPr>
            <p:cNvSpPr txBox="1"/>
            <p:nvPr/>
          </p:nvSpPr>
          <p:spPr>
            <a:xfrm>
              <a:off x="6380191" y="1603063"/>
              <a:ext cx="22240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endParaRPr lang="en-US" sz="20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1EACF5-A424-4901-B993-9D14ACDA8586}"/>
              </a:ext>
            </a:extLst>
          </p:cNvPr>
          <p:cNvGrpSpPr/>
          <p:nvPr/>
        </p:nvGrpSpPr>
        <p:grpSpPr>
          <a:xfrm>
            <a:off x="5411161" y="4250302"/>
            <a:ext cx="5035624" cy="712870"/>
            <a:chOff x="6207073" y="1433695"/>
            <a:chExt cx="2692274" cy="71287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243406-E827-4E27-8CC1-CF1FC0F8D9C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6D151C-7A4F-471D-8135-ED0DFC931666}"/>
                </a:ext>
              </a:extLst>
            </p:cNvPr>
            <p:cNvSpPr txBox="1"/>
            <p:nvPr/>
          </p:nvSpPr>
          <p:spPr>
            <a:xfrm>
              <a:off x="6207073" y="1500234"/>
              <a:ext cx="2348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cs typeface="B Nazanin" panose="00000400000000000000" pitchFamily="2" charset="-78"/>
                </a:rPr>
                <a:t>همکاری با واحد برنامه و بودجه در برگزاری دوره اکسل مقدماتی برای کارکنان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E79C74F-048E-47BC-9CCE-D97089E186A3}"/>
              </a:ext>
            </a:extLst>
          </p:cNvPr>
          <p:cNvSpPr txBox="1"/>
          <p:nvPr/>
        </p:nvSpPr>
        <p:spPr>
          <a:xfrm>
            <a:off x="5510428" y="5332504"/>
            <a:ext cx="4294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به‌روز‌رسانی تمامی لینک‌های افزونه کلاسیگرام و خوانش اطلاعات ادوب کانکت بصورت مداوم جهت استخراج اطلاعات کلاس‌های آنلاین برگزار شده در سامانه </a:t>
            </a:r>
            <a:r>
              <a:rPr lang="en-US" dirty="0">
                <a:solidFill>
                  <a:schemeClr val="tx1"/>
                </a:solidFill>
                <a:cs typeface="B Nazanin" panose="00000400000000000000" pitchFamily="2" charset="-78"/>
              </a:rPr>
              <a:t>LMS</a:t>
            </a:r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11451069" y="6484352"/>
            <a:ext cx="973667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11A7FD-29DA-56F2-646F-B52A56F75F32}"/>
              </a:ext>
            </a:extLst>
          </p:cNvPr>
          <p:cNvGrpSpPr/>
          <p:nvPr/>
        </p:nvGrpSpPr>
        <p:grpSpPr>
          <a:xfrm>
            <a:off x="5605700" y="3134314"/>
            <a:ext cx="4387140" cy="646331"/>
            <a:chOff x="5970312" y="1403561"/>
            <a:chExt cx="2929035" cy="64633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80346A2-8FE3-C235-A1C5-3779CA32071B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A08B45-6580-74BA-446E-6AFE06AE1BDD}"/>
                </a:ext>
              </a:extLst>
            </p:cNvPr>
            <p:cNvSpPr txBox="1"/>
            <p:nvPr/>
          </p:nvSpPr>
          <p:spPr>
            <a:xfrm>
              <a:off x="5970312" y="1403561"/>
              <a:ext cx="2767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solidFill>
                    <a:schemeClr val="bg1"/>
                  </a:solidFill>
                  <a:cs typeface="B Nazanin" panose="00000400000000000000" pitchFamily="2" charset="-78"/>
                </a:rPr>
                <a:t>پشتیبانی حضوری از جلسات شورای آموزشی و کارگاه‌های برگزار شده مدیریت‌های معاونت آموزشی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138BFA9-2FD1-8433-6FB1-01A52E846E78}"/>
              </a:ext>
            </a:extLst>
          </p:cNvPr>
          <p:cNvGrpSpPr/>
          <p:nvPr/>
        </p:nvGrpSpPr>
        <p:grpSpPr>
          <a:xfrm>
            <a:off x="5881724" y="1935462"/>
            <a:ext cx="4252260" cy="699193"/>
            <a:chOff x="6060363" y="1433695"/>
            <a:chExt cx="2838984" cy="69919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014DCE5-65C3-E557-1C1F-073EB697F6C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28994D7-36B8-DD16-9367-9A7740E81530}"/>
                </a:ext>
              </a:extLst>
            </p:cNvPr>
            <p:cNvSpPr txBox="1"/>
            <p:nvPr/>
          </p:nvSpPr>
          <p:spPr>
            <a:xfrm>
              <a:off x="6060363" y="1486557"/>
              <a:ext cx="2521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solidFill>
                    <a:schemeClr val="bg1"/>
                  </a:solidFill>
                  <a:cs typeface="B Nazanin" panose="00000400000000000000" pitchFamily="2" charset="-78"/>
                </a:rPr>
                <a:t>تعریف و پشتیبانی 493 لینک مجازی برای اساتید و مدیریت‌های دانشگاه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349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94654C-552C-4B67-8CFE-B5EE2DC54072}"/>
              </a:ext>
            </a:extLst>
          </p:cNvPr>
          <p:cNvSpPr txBox="1">
            <a:spLocks/>
          </p:cNvSpPr>
          <p:nvPr/>
        </p:nvSpPr>
        <p:spPr>
          <a:xfrm>
            <a:off x="-93776" y="406012"/>
            <a:ext cx="12285776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200" dirty="0">
                <a:solidFill>
                  <a:schemeClr val="accent1"/>
                </a:solidFill>
                <a:cs typeface="B Titr" panose="00000700000000000000" pitchFamily="2" charset="-78"/>
              </a:rPr>
              <a:t>پشتیبانی سامانه‌هاي مجازی - ادامه</a:t>
            </a:r>
            <a:endParaRPr lang="en-US" sz="3200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F955CB10-C6E8-4440-ACB6-05CE46C4E004}"/>
              </a:ext>
            </a:extLst>
          </p:cNvPr>
          <p:cNvSpPr/>
          <p:nvPr/>
        </p:nvSpPr>
        <p:spPr>
          <a:xfrm>
            <a:off x="5360284" y="1881454"/>
            <a:ext cx="4459842" cy="962387"/>
          </a:xfrm>
          <a:prstGeom prst="roundRect">
            <a:avLst/>
          </a:prstGeom>
          <a:solidFill>
            <a:srgbClr val="BF1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D22D2262-F032-480D-9FEA-F24C2D916052}"/>
              </a:ext>
            </a:extLst>
          </p:cNvPr>
          <p:cNvSpPr/>
          <p:nvPr/>
        </p:nvSpPr>
        <p:spPr>
          <a:xfrm>
            <a:off x="5360284" y="3027677"/>
            <a:ext cx="4459842" cy="962387"/>
          </a:xfrm>
          <a:prstGeom prst="roundRect">
            <a:avLst/>
          </a:prstGeom>
          <a:solidFill>
            <a:srgbClr val="024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08D9B9E-EC70-466E-941B-84D613E7B811}"/>
              </a:ext>
            </a:extLst>
          </p:cNvPr>
          <p:cNvSpPr/>
          <p:nvPr/>
        </p:nvSpPr>
        <p:spPr>
          <a:xfrm>
            <a:off x="5360283" y="4173900"/>
            <a:ext cx="4459843" cy="962387"/>
          </a:xfrm>
          <a:prstGeom prst="roundRect">
            <a:avLst/>
          </a:prstGeom>
          <a:solidFill>
            <a:srgbClr val="20A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5E41E7FC-241C-457D-8968-17CD7B8F1C31}"/>
              </a:ext>
            </a:extLst>
          </p:cNvPr>
          <p:cNvSpPr/>
          <p:nvPr/>
        </p:nvSpPr>
        <p:spPr>
          <a:xfrm>
            <a:off x="5360283" y="5320123"/>
            <a:ext cx="4459843" cy="9623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A6B7CB-196F-401F-9AF0-63FA9A4B60D5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009896" y="2362647"/>
            <a:ext cx="2350388" cy="1"/>
          </a:xfrm>
          <a:prstGeom prst="straightConnector1">
            <a:avLst/>
          </a:prstGeom>
          <a:ln w="25400">
            <a:solidFill>
              <a:srgbClr val="BF1B4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9F8F7D1-BE0A-4464-B235-C09E1DF74708}"/>
              </a:ext>
            </a:extLst>
          </p:cNvPr>
          <p:cNvGrpSpPr/>
          <p:nvPr/>
        </p:nvGrpSpPr>
        <p:grpSpPr>
          <a:xfrm>
            <a:off x="692648" y="2024104"/>
            <a:ext cx="3931920" cy="3931920"/>
            <a:chOff x="2514579" y="1730962"/>
            <a:chExt cx="4068000" cy="406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312DF7-05CC-447D-B577-9C67354E8F0E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ie 10">
              <a:extLst>
                <a:ext uri="{FF2B5EF4-FFF2-40B4-BE49-F238E27FC236}">
                  <a16:creationId xmlns:a16="http://schemas.microsoft.com/office/drawing/2014/main" id="{59F177EB-533D-4459-8152-6F63D602F135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60009"/>
                <a:gd name="adj2" fmla="val 19942416"/>
              </a:avLst>
            </a:prstGeom>
            <a:solidFill>
              <a:srgbClr val="BF1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2C4EFC-AE0B-4727-A1F1-79FB7E522DF3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3189285" y="3508870"/>
            <a:ext cx="2170999" cy="1"/>
          </a:xfrm>
          <a:prstGeom prst="straightConnector1">
            <a:avLst/>
          </a:prstGeom>
          <a:ln w="25400">
            <a:solidFill>
              <a:srgbClr val="034077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F5D653-879E-4F87-8EED-EDFABAC5B1FD}"/>
              </a:ext>
            </a:extLst>
          </p:cNvPr>
          <p:cNvGrpSpPr/>
          <p:nvPr/>
        </p:nvGrpSpPr>
        <p:grpSpPr>
          <a:xfrm>
            <a:off x="1058408" y="2389864"/>
            <a:ext cx="3200400" cy="3200400"/>
            <a:chOff x="2514579" y="1730962"/>
            <a:chExt cx="4068000" cy="406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2BFF8D-533C-4BED-88F2-406F57C1FA87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Pie 14">
              <a:extLst>
                <a:ext uri="{FF2B5EF4-FFF2-40B4-BE49-F238E27FC236}">
                  <a16:creationId xmlns:a16="http://schemas.microsoft.com/office/drawing/2014/main" id="{ABB68FEE-9AC7-4C24-862A-C20767EDF1A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45699"/>
                <a:gd name="adj2" fmla="val 46266"/>
              </a:avLst>
            </a:prstGeom>
            <a:solidFill>
              <a:srgbClr val="024B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6106E5-1778-471F-83F4-091D321E528F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189285" y="4655093"/>
            <a:ext cx="2170998" cy="1"/>
          </a:xfrm>
          <a:prstGeom prst="straightConnector1">
            <a:avLst/>
          </a:prstGeom>
          <a:ln w="25400">
            <a:solidFill>
              <a:srgbClr val="20A9B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8CC7EE-EDA9-4DBB-A5CF-FF59FC7F2098}"/>
              </a:ext>
            </a:extLst>
          </p:cNvPr>
          <p:cNvGrpSpPr/>
          <p:nvPr/>
        </p:nvGrpSpPr>
        <p:grpSpPr>
          <a:xfrm>
            <a:off x="1430321" y="2726350"/>
            <a:ext cx="2468880" cy="2468880"/>
            <a:chOff x="2514579" y="1730962"/>
            <a:chExt cx="4068000" cy="406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8335238-F5E9-4B44-A5E1-EC0FBF74D7B5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Pie 18">
              <a:extLst>
                <a:ext uri="{FF2B5EF4-FFF2-40B4-BE49-F238E27FC236}">
                  <a16:creationId xmlns:a16="http://schemas.microsoft.com/office/drawing/2014/main" id="{140C055E-FC71-469C-B39E-4A3989943ED9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76551"/>
                <a:gd name="adj2" fmla="val 5277948"/>
              </a:avLst>
            </a:prstGeom>
            <a:solidFill>
              <a:srgbClr val="20A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2B8C37-4963-4599-B8B6-B8BA08CBBD23}"/>
              </a:ext>
            </a:extLst>
          </p:cNvPr>
          <p:cNvGrpSpPr/>
          <p:nvPr/>
        </p:nvGrpSpPr>
        <p:grpSpPr>
          <a:xfrm>
            <a:off x="1789928" y="3116434"/>
            <a:ext cx="1737360" cy="1737360"/>
            <a:chOff x="2514579" y="1730962"/>
            <a:chExt cx="4068000" cy="406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34A8773-D069-4350-A11B-37A22D93E6B9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Pie 21">
              <a:extLst>
                <a:ext uri="{FF2B5EF4-FFF2-40B4-BE49-F238E27FC236}">
                  <a16:creationId xmlns:a16="http://schemas.microsoft.com/office/drawing/2014/main" id="{2A2EBFFD-ED59-489F-A2CF-ACEEB26A7D5C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15061"/>
                <a:gd name="adj2" fmla="val 772033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EB93980-61F6-4AAB-B7E8-DA96F279ED17}"/>
              </a:ext>
            </a:extLst>
          </p:cNvPr>
          <p:cNvSpPr/>
          <p:nvPr/>
        </p:nvSpPr>
        <p:spPr>
          <a:xfrm>
            <a:off x="2092004" y="3457492"/>
            <a:ext cx="1097280" cy="10972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Elbow Connector 23">
            <a:extLst>
              <a:ext uri="{FF2B5EF4-FFF2-40B4-BE49-F238E27FC236}">
                <a16:creationId xmlns:a16="http://schemas.microsoft.com/office/drawing/2014/main" id="{A050BDF9-DDB7-42A8-94A4-F46AF3132FDD}"/>
              </a:ext>
            </a:extLst>
          </p:cNvPr>
          <p:cNvCxnSpPr>
            <a:cxnSpLocks/>
          </p:cNvCxnSpPr>
          <p:nvPr/>
        </p:nvCxnSpPr>
        <p:spPr>
          <a:xfrm rot="10800000">
            <a:off x="2376898" y="4618824"/>
            <a:ext cx="3315925" cy="1201953"/>
          </a:xfrm>
          <a:prstGeom prst="bentConnector2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A79266C-859C-4C2A-8CBC-B376A5278B85}"/>
              </a:ext>
            </a:extLst>
          </p:cNvPr>
          <p:cNvGrpSpPr/>
          <p:nvPr/>
        </p:nvGrpSpPr>
        <p:grpSpPr>
          <a:xfrm>
            <a:off x="5488980" y="3056815"/>
            <a:ext cx="4847687" cy="569478"/>
            <a:chOff x="6210998" y="1433695"/>
            <a:chExt cx="2688349" cy="56947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06A63E-A07D-4C64-9512-027C7DE3745D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0A2CB8-D0D6-41A4-860D-E8B6BC822E56}"/>
                </a:ext>
              </a:extLst>
            </p:cNvPr>
            <p:cNvSpPr txBox="1"/>
            <p:nvPr/>
          </p:nvSpPr>
          <p:spPr>
            <a:xfrm>
              <a:off x="6380191" y="1603063"/>
              <a:ext cx="22240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endParaRPr lang="en-US" sz="20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1EACF5-A424-4901-B993-9D14ACDA8586}"/>
              </a:ext>
            </a:extLst>
          </p:cNvPr>
          <p:cNvGrpSpPr/>
          <p:nvPr/>
        </p:nvGrpSpPr>
        <p:grpSpPr>
          <a:xfrm>
            <a:off x="5411161" y="4250302"/>
            <a:ext cx="5035624" cy="712870"/>
            <a:chOff x="6207073" y="1433695"/>
            <a:chExt cx="2692274" cy="71287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243406-E827-4E27-8CC1-CF1FC0F8D9C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6D151C-7A4F-471D-8135-ED0DFC931666}"/>
                </a:ext>
              </a:extLst>
            </p:cNvPr>
            <p:cNvSpPr txBox="1"/>
            <p:nvPr/>
          </p:nvSpPr>
          <p:spPr>
            <a:xfrm>
              <a:off x="6207073" y="1500234"/>
              <a:ext cx="2348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solidFill>
                    <a:schemeClr val="bg1"/>
                  </a:solidFill>
                  <a:cs typeface="B Nazanin" panose="00000400000000000000" pitchFamily="2" charset="-78"/>
                </a:rPr>
                <a:t>آموزش به همکاران و اساتید در استفاده از بخش‌های مختلف سامانه‌ها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E79C74F-048E-47BC-9CCE-D97089E186A3}"/>
              </a:ext>
            </a:extLst>
          </p:cNvPr>
          <p:cNvSpPr txBox="1"/>
          <p:nvPr/>
        </p:nvSpPr>
        <p:spPr>
          <a:xfrm>
            <a:off x="5411161" y="5396525"/>
            <a:ext cx="4294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گزارش‌گیری و ارائه آن به بخشهای مختلف دانشگاه از جمله دفتر ارزیابی، دفتر طرح و برنامه, معاونت آموزشی و وزارت عتف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11451069" y="6484352"/>
            <a:ext cx="973667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11A7FD-29DA-56F2-646F-B52A56F75F32}"/>
              </a:ext>
            </a:extLst>
          </p:cNvPr>
          <p:cNvGrpSpPr/>
          <p:nvPr/>
        </p:nvGrpSpPr>
        <p:grpSpPr>
          <a:xfrm>
            <a:off x="5418502" y="3279712"/>
            <a:ext cx="4387140" cy="369332"/>
            <a:chOff x="5970312" y="1403561"/>
            <a:chExt cx="2929035" cy="3693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80346A2-8FE3-C235-A1C5-3779CA32071B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A08B45-6580-74BA-446E-6AFE06AE1BDD}"/>
                </a:ext>
              </a:extLst>
            </p:cNvPr>
            <p:cNvSpPr txBox="1"/>
            <p:nvPr/>
          </p:nvSpPr>
          <p:spPr>
            <a:xfrm>
              <a:off x="5970312" y="1403561"/>
              <a:ext cx="2767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solidFill>
                    <a:schemeClr val="bg1"/>
                  </a:solidFill>
                  <a:cs typeface="B Nazanin" panose="00000400000000000000" pitchFamily="2" charset="-78"/>
                </a:rPr>
                <a:t>رصد روزانه سامانه‌ها جهت رفع سریع مشکلات احتمالی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138BFA9-2FD1-8433-6FB1-01A52E846E78}"/>
              </a:ext>
            </a:extLst>
          </p:cNvPr>
          <p:cNvGrpSpPr/>
          <p:nvPr/>
        </p:nvGrpSpPr>
        <p:grpSpPr>
          <a:xfrm>
            <a:off x="5881724" y="1935462"/>
            <a:ext cx="4252260" cy="699193"/>
            <a:chOff x="6060363" y="1433695"/>
            <a:chExt cx="2838984" cy="69919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014DCE5-65C3-E557-1C1F-073EB697F6C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28994D7-36B8-DD16-9367-9A7740E81530}"/>
                </a:ext>
              </a:extLst>
            </p:cNvPr>
            <p:cNvSpPr txBox="1"/>
            <p:nvPr/>
          </p:nvSpPr>
          <p:spPr>
            <a:xfrm>
              <a:off x="6060363" y="1486557"/>
              <a:ext cx="2521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solidFill>
                    <a:schemeClr val="bg1"/>
                  </a:solidFill>
                  <a:cs typeface="B Nazanin" panose="00000400000000000000" pitchFamily="2" charset="-78"/>
                </a:rPr>
                <a:t>پشتیبان‌گیری از سامانه </a:t>
              </a:r>
              <a:r>
                <a:rPr lang="en-US" dirty="0">
                  <a:solidFill>
                    <a:schemeClr val="bg1"/>
                  </a:solidFill>
                  <a:cs typeface="B Nazanin" panose="00000400000000000000" pitchFamily="2" charset="-78"/>
                </a:rPr>
                <a:t>LMS </a:t>
              </a:r>
              <a:r>
                <a:rPr lang="fa-IR" dirty="0">
                  <a:solidFill>
                    <a:schemeClr val="bg1"/>
                  </a:solidFill>
                  <a:cs typeface="B Nazanin" panose="00000400000000000000" pitchFamily="2" charset="-78"/>
                </a:rPr>
                <a:t> و </a:t>
              </a:r>
              <a:r>
                <a:rPr lang="en-US" dirty="0">
                  <a:solidFill>
                    <a:schemeClr val="bg1"/>
                  </a:solidFill>
                  <a:cs typeface="B Nazanin" panose="00000400000000000000" pitchFamily="2" charset="-78"/>
                </a:rPr>
                <a:t>Adobe Connect</a:t>
              </a:r>
              <a:endParaRPr lang="fa-IR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657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6E8C24C-38EE-4BD0-9ED2-86A399DA72D3}"/>
              </a:ext>
            </a:extLst>
          </p:cNvPr>
          <p:cNvSpPr/>
          <p:nvPr/>
        </p:nvSpPr>
        <p:spPr>
          <a:xfrm>
            <a:off x="-3144" y="-17143"/>
            <a:ext cx="4207345" cy="6875143"/>
          </a:xfrm>
          <a:custGeom>
            <a:avLst/>
            <a:gdLst>
              <a:gd name="connsiteX0" fmla="*/ 0 w 6311018"/>
              <a:gd name="connsiteY0" fmla="*/ 0 h 10312714"/>
              <a:gd name="connsiteX1" fmla="*/ 3285486 w 6311018"/>
              <a:gd name="connsiteY1" fmla="*/ 0 h 10312714"/>
              <a:gd name="connsiteX2" fmla="*/ 3502227 w 6311018"/>
              <a:gd name="connsiteY2" fmla="*/ 134600 h 10312714"/>
              <a:gd name="connsiteX3" fmla="*/ 5465249 w 6311018"/>
              <a:gd name="connsiteY3" fmla="*/ 2228309 h 10312714"/>
              <a:gd name="connsiteX4" fmla="*/ 5465805 w 6311018"/>
              <a:gd name="connsiteY4" fmla="*/ 8538352 h 10312714"/>
              <a:gd name="connsiteX5" fmla="*/ 4152955 w 6311018"/>
              <a:gd name="connsiteY5" fmla="*/ 10135242 h 10312714"/>
              <a:gd name="connsiteX6" fmla="*/ 3935942 w 6311018"/>
              <a:gd name="connsiteY6" fmla="*/ 10312714 h 10312714"/>
              <a:gd name="connsiteX7" fmla="*/ 909 w 6311018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018" h="10312714">
                <a:moveTo>
                  <a:pt x="0" y="0"/>
                </a:moveTo>
                <a:lnTo>
                  <a:pt x="3285486" y="0"/>
                </a:lnTo>
                <a:lnTo>
                  <a:pt x="3502227" y="134600"/>
                </a:lnTo>
                <a:cubicBezTo>
                  <a:pt x="4295718" y="663675"/>
                  <a:pt x="4971971" y="1374223"/>
                  <a:pt x="5465249" y="2228309"/>
                </a:cubicBezTo>
                <a:cubicBezTo>
                  <a:pt x="6592743" y="4180506"/>
                  <a:pt x="6592955" y="6585957"/>
                  <a:pt x="5465805" y="8538352"/>
                </a:cubicBezTo>
                <a:cubicBezTo>
                  <a:pt x="5113571" y="9148476"/>
                  <a:pt x="4667970" y="9685382"/>
                  <a:pt x="4152955" y="10135242"/>
                </a:cubicBezTo>
                <a:lnTo>
                  <a:pt x="3935942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91CBDF3-EED6-4BDC-A675-42FFFF347F0E}"/>
              </a:ext>
            </a:extLst>
          </p:cNvPr>
          <p:cNvSpPr/>
          <p:nvPr/>
        </p:nvSpPr>
        <p:spPr>
          <a:xfrm>
            <a:off x="-3144" y="-17143"/>
            <a:ext cx="4054919" cy="6875143"/>
          </a:xfrm>
          <a:custGeom>
            <a:avLst/>
            <a:gdLst>
              <a:gd name="connsiteX0" fmla="*/ 0 w 6082378"/>
              <a:gd name="connsiteY0" fmla="*/ 0 h 10312714"/>
              <a:gd name="connsiteX1" fmla="*/ 2737357 w 6082378"/>
              <a:gd name="connsiteY1" fmla="*/ 0 h 10312714"/>
              <a:gd name="connsiteX2" fmla="*/ 3040876 w 6082378"/>
              <a:gd name="connsiteY2" fmla="*/ 162300 h 10312714"/>
              <a:gd name="connsiteX3" fmla="*/ 5267253 w 6082378"/>
              <a:gd name="connsiteY3" fmla="*/ 2387867 h 10312714"/>
              <a:gd name="connsiteX4" fmla="*/ 5267789 w 6082378"/>
              <a:gd name="connsiteY4" fmla="*/ 8469286 h 10312714"/>
              <a:gd name="connsiteX5" fmla="*/ 3696850 w 6082378"/>
              <a:gd name="connsiteY5" fmla="*/ 10258281 h 10312714"/>
              <a:gd name="connsiteX6" fmla="*/ 3620706 w 6082378"/>
              <a:gd name="connsiteY6" fmla="*/ 10312714 h 10312714"/>
              <a:gd name="connsiteX7" fmla="*/ 909 w 6082378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2378" h="10312714">
                <a:moveTo>
                  <a:pt x="0" y="0"/>
                </a:moveTo>
                <a:lnTo>
                  <a:pt x="2737357" y="0"/>
                </a:lnTo>
                <a:lnTo>
                  <a:pt x="3040876" y="162300"/>
                </a:lnTo>
                <a:cubicBezTo>
                  <a:pt x="3950284" y="687089"/>
                  <a:pt x="4723932" y="1447135"/>
                  <a:pt x="5267253" y="2387867"/>
                </a:cubicBezTo>
                <a:cubicBezTo>
                  <a:pt x="6353896" y="4269332"/>
                  <a:pt x="6354100" y="6587629"/>
                  <a:pt x="5267789" y="8469286"/>
                </a:cubicBezTo>
                <a:cubicBezTo>
                  <a:pt x="4860423" y="9174907"/>
                  <a:pt x="4323479" y="9778915"/>
                  <a:pt x="3696850" y="10258281"/>
                </a:cubicBezTo>
                <a:lnTo>
                  <a:pt x="3620706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47F74C-5EC6-405D-A26C-D646AD8E4751}"/>
              </a:ext>
            </a:extLst>
          </p:cNvPr>
          <p:cNvSpPr/>
          <p:nvPr/>
        </p:nvSpPr>
        <p:spPr>
          <a:xfrm>
            <a:off x="-3144" y="-17143"/>
            <a:ext cx="3902487" cy="6875143"/>
          </a:xfrm>
          <a:custGeom>
            <a:avLst/>
            <a:gdLst>
              <a:gd name="connsiteX0" fmla="*/ 0 w 5853730"/>
              <a:gd name="connsiteY0" fmla="*/ 0 h 10312714"/>
              <a:gd name="connsiteX1" fmla="*/ 2336459 w 5853730"/>
              <a:gd name="connsiteY1" fmla="*/ 0 h 10312714"/>
              <a:gd name="connsiteX2" fmla="*/ 2592416 w 5853730"/>
              <a:gd name="connsiteY2" fmla="*/ 116247 h 10312714"/>
              <a:gd name="connsiteX3" fmla="*/ 5069249 w 5853730"/>
              <a:gd name="connsiteY3" fmla="*/ 2436828 h 10312714"/>
              <a:gd name="connsiteX4" fmla="*/ 5069765 w 5853730"/>
              <a:gd name="connsiteY4" fmla="*/ 8289622 h 10312714"/>
              <a:gd name="connsiteX5" fmla="*/ 3249334 w 5853730"/>
              <a:gd name="connsiteY5" fmla="*/ 10231935 h 10312714"/>
              <a:gd name="connsiteX6" fmla="*/ 3119309 w 5853730"/>
              <a:gd name="connsiteY6" fmla="*/ 10312714 h 10312714"/>
              <a:gd name="connsiteX7" fmla="*/ 909 w 5853730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3730" h="10312714">
                <a:moveTo>
                  <a:pt x="0" y="0"/>
                </a:moveTo>
                <a:lnTo>
                  <a:pt x="2336459" y="0"/>
                </a:lnTo>
                <a:lnTo>
                  <a:pt x="2592416" y="116247"/>
                </a:lnTo>
                <a:cubicBezTo>
                  <a:pt x="3612185" y="619837"/>
                  <a:pt x="4480992" y="1418291"/>
                  <a:pt x="5069249" y="2436828"/>
                </a:cubicBezTo>
                <a:cubicBezTo>
                  <a:pt x="6115040" y="4247563"/>
                  <a:pt x="6115237" y="6478704"/>
                  <a:pt x="5069765" y="8289622"/>
                </a:cubicBezTo>
                <a:cubicBezTo>
                  <a:pt x="4612371" y="9081899"/>
                  <a:pt x="3985239" y="9741068"/>
                  <a:pt x="3249334" y="10231935"/>
                </a:cubicBezTo>
                <a:lnTo>
                  <a:pt x="3119309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C3DCA5-1A7B-4B6B-8553-6EE7B7FF83AA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7B0FCC-2888-4DD0-B8C1-935E142B0167}"/>
              </a:ext>
            </a:extLst>
          </p:cNvPr>
          <p:cNvGrpSpPr/>
          <p:nvPr/>
        </p:nvGrpSpPr>
        <p:grpSpPr>
          <a:xfrm>
            <a:off x="4561960" y="1585056"/>
            <a:ext cx="5891504" cy="1270650"/>
            <a:chOff x="4818251" y="1294425"/>
            <a:chExt cx="5891503" cy="12706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2666D4-6606-44C5-ABF8-CCF7B89801A0}"/>
                </a:ext>
              </a:extLst>
            </p:cNvPr>
            <p:cNvGrpSpPr/>
            <p:nvPr/>
          </p:nvGrpSpPr>
          <p:grpSpPr>
            <a:xfrm>
              <a:off x="6032129" y="1417537"/>
              <a:ext cx="4677625" cy="1147538"/>
              <a:chOff x="6557475" y="1347367"/>
              <a:chExt cx="4677625" cy="114753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35EFD-6FD0-48D7-BD11-E676715DFCAE}"/>
                  </a:ext>
                </a:extLst>
              </p:cNvPr>
              <p:cNvSpPr txBox="1"/>
              <p:nvPr/>
            </p:nvSpPr>
            <p:spPr>
              <a:xfrm>
                <a:off x="6593824" y="1725464"/>
                <a:ext cx="4641276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 rtl="1"/>
                <a:r>
                  <a:rPr lang="fa-IR" altLang="ko-KR" sz="1400" b="1" dirty="0">
                    <a:cs typeface="B Nazanin" panose="00000400000000000000" pitchFamily="2" charset="-78"/>
                  </a:rPr>
                  <a:t>سال 1402 تعداد </a:t>
                </a:r>
                <a:r>
                  <a:rPr lang="fa-IR" altLang="ko-KR" sz="1600" b="1" dirty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20 دوره</a:t>
                </a:r>
                <a:r>
                  <a:rPr lang="fa-IR" altLang="ko-KR" sz="1400" b="1" dirty="0">
                    <a:cs typeface="B Nazanin" panose="00000400000000000000" pitchFamily="2" charset="-78"/>
                  </a:rPr>
                  <a:t> و سال 1403 </a:t>
                </a:r>
                <a:r>
                  <a:rPr lang="fa-IR" altLang="ko-KR" sz="1400" b="1" dirty="0">
                    <a:solidFill>
                      <a:srgbClr val="0070C0"/>
                    </a:solidFill>
                    <a:cs typeface="B Nazanin" panose="00000400000000000000" pitchFamily="2" charset="-78"/>
                  </a:rPr>
                  <a:t>6دوره </a:t>
                </a:r>
                <a:r>
                  <a:rPr lang="fa-IR" altLang="ko-KR" sz="1400" b="1" dirty="0">
                    <a:cs typeface="B Nazanin" panose="00000400000000000000" pitchFamily="2" charset="-78"/>
                  </a:rPr>
                  <a:t>در سالن آزمون‌های بین‌المللی دانشگاه و زیر نظر مستقیم مدیریت آموزش‌های آزاد و مجازی فعالیت داشته است.</a:t>
                </a:r>
                <a:endParaRPr lang="en-US" altLang="ko-KR" sz="1400" b="1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09DC50-22DB-4DE5-A661-83277AA761FC}"/>
                  </a:ext>
                </a:extLst>
              </p:cNvPr>
              <p:cNvSpPr txBox="1"/>
              <p:nvPr/>
            </p:nvSpPr>
            <p:spPr>
              <a:xfrm>
                <a:off x="6557475" y="1347367"/>
                <a:ext cx="4507692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fa-IR" altLang="ko-KR" sz="2000" b="1" dirty="0">
                    <a:cs typeface="B Titr" panose="00000700000000000000" pitchFamily="2" charset="-78"/>
                  </a:rPr>
                  <a:t>آزمون پوشکین</a:t>
                </a:r>
                <a:endParaRPr lang="ko-KR" altLang="en-US" sz="2000" b="1" dirty="0"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E4B1E0-DDC6-4353-9F2E-D0514153BAFE}"/>
                </a:ext>
              </a:extLst>
            </p:cNvPr>
            <p:cNvSpPr txBox="1"/>
            <p:nvPr/>
          </p:nvSpPr>
          <p:spPr>
            <a:xfrm>
              <a:off x="4818251" y="129442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01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75F5EAA-A63F-455A-9447-91F2FBD71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057" y="927405"/>
            <a:ext cx="2280497" cy="5002838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C674D1-0B1F-4104-91DD-08765CD6B9A1}"/>
              </a:ext>
            </a:extLst>
          </p:cNvPr>
          <p:cNvSpPr/>
          <p:nvPr/>
        </p:nvSpPr>
        <p:spPr>
          <a:xfrm>
            <a:off x="2180113" y="-10885"/>
            <a:ext cx="3404489" cy="2221399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656510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579019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08110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29625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155160"/>
              <a:gd name="connsiteY0" fmla="*/ 0 h 3348155"/>
              <a:gd name="connsiteX1" fmla="*/ 2718867 w 5155160"/>
              <a:gd name="connsiteY1" fmla="*/ 3332097 h 3348155"/>
              <a:gd name="connsiteX2" fmla="*/ 5155160 w 5155160"/>
              <a:gd name="connsiteY2" fmla="*/ 3348155 h 3348155"/>
              <a:gd name="connsiteX0" fmla="*/ 0 w 5133645"/>
              <a:gd name="connsiteY0" fmla="*/ 0 h 3332097"/>
              <a:gd name="connsiteX1" fmla="*/ 2718867 w 5133645"/>
              <a:gd name="connsiteY1" fmla="*/ 3332097 h 3332097"/>
              <a:gd name="connsiteX2" fmla="*/ 5133645 w 5133645"/>
              <a:gd name="connsiteY2" fmla="*/ 3326639 h 333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3645" h="3332097">
                <a:moveTo>
                  <a:pt x="0" y="0"/>
                </a:moveTo>
                <a:cubicBezTo>
                  <a:pt x="1405490" y="882964"/>
                  <a:pt x="2182073" y="1971959"/>
                  <a:pt x="2718867" y="3332097"/>
                </a:cubicBezTo>
                <a:lnTo>
                  <a:pt x="5133645" y="3326639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ECB005-BCF7-4434-9F0D-3F8F182BE25C}"/>
              </a:ext>
            </a:extLst>
          </p:cNvPr>
          <p:cNvGrpSpPr/>
          <p:nvPr/>
        </p:nvGrpSpPr>
        <p:grpSpPr>
          <a:xfrm>
            <a:off x="5040094" y="2769807"/>
            <a:ext cx="5721571" cy="880169"/>
            <a:chOff x="4818251" y="1294425"/>
            <a:chExt cx="5721570" cy="88016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7CB89FC-B0A4-405A-A461-012ACA99E7C8}"/>
                </a:ext>
              </a:extLst>
            </p:cNvPr>
            <p:cNvGrpSpPr/>
            <p:nvPr/>
          </p:nvGrpSpPr>
          <p:grpSpPr>
            <a:xfrm>
              <a:off x="6032129" y="1417537"/>
              <a:ext cx="4507692" cy="757057"/>
              <a:chOff x="6557475" y="1347367"/>
              <a:chExt cx="4507692" cy="75705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9C8656-2004-4929-8A00-0CCDA0A2E044}"/>
                  </a:ext>
                </a:extLst>
              </p:cNvPr>
              <p:cNvSpPr txBox="1"/>
              <p:nvPr/>
            </p:nvSpPr>
            <p:spPr>
              <a:xfrm>
                <a:off x="6557475" y="1827425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E0458B-BB33-4214-9A12-8B6F0BFBEFE4}"/>
                  </a:ext>
                </a:extLst>
              </p:cNvPr>
              <p:cNvSpPr txBox="1"/>
              <p:nvPr/>
            </p:nvSpPr>
            <p:spPr>
              <a:xfrm>
                <a:off x="6557475" y="1347367"/>
                <a:ext cx="4507692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fa-IR" altLang="ko-KR" sz="2000" b="1" dirty="0">
                    <a:cs typeface="B Titr" panose="00000700000000000000" pitchFamily="2" charset="-78"/>
                  </a:rPr>
                  <a:t>آزمون التنال</a:t>
                </a:r>
                <a:endParaRPr lang="ko-KR" altLang="en-US" sz="2000" b="1" dirty="0"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E70329-53C2-4715-B6FB-B3EC6526B5AD}"/>
                </a:ext>
              </a:extLst>
            </p:cNvPr>
            <p:cNvSpPr txBox="1"/>
            <p:nvPr/>
          </p:nvSpPr>
          <p:spPr>
            <a:xfrm>
              <a:off x="4818251" y="129442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02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B75AE3-94BC-4BED-A79A-C6AB66351161}"/>
              </a:ext>
            </a:extLst>
          </p:cNvPr>
          <p:cNvGrpSpPr/>
          <p:nvPr/>
        </p:nvGrpSpPr>
        <p:grpSpPr>
          <a:xfrm>
            <a:off x="5127015" y="4156139"/>
            <a:ext cx="5721571" cy="1276638"/>
            <a:chOff x="4818251" y="1294425"/>
            <a:chExt cx="5721570" cy="127663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89F0A9A-AE79-4C42-BDD0-5D7DCE6EC555}"/>
                </a:ext>
              </a:extLst>
            </p:cNvPr>
            <p:cNvGrpSpPr/>
            <p:nvPr/>
          </p:nvGrpSpPr>
          <p:grpSpPr>
            <a:xfrm>
              <a:off x="5637007" y="1417537"/>
              <a:ext cx="4902814" cy="1153526"/>
              <a:chOff x="6162353" y="1347367"/>
              <a:chExt cx="4902814" cy="115352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4A8F96-1071-46E1-9FF8-683063652875}"/>
                  </a:ext>
                </a:extLst>
              </p:cNvPr>
              <p:cNvSpPr txBox="1"/>
              <p:nvPr/>
            </p:nvSpPr>
            <p:spPr>
              <a:xfrm>
                <a:off x="6162353" y="1731452"/>
                <a:ext cx="4507692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 rtl="1"/>
                <a:r>
                  <a:rPr lang="fa-IR" altLang="ko-KR" sz="1400" b="1" dirty="0">
                    <a:cs typeface="B Nazanin" panose="00000400000000000000" pitchFamily="2" charset="-78"/>
                  </a:rPr>
                  <a:t>سال 1402 </a:t>
                </a:r>
                <a:r>
                  <a:rPr lang="fa-IR" altLang="ko-KR" sz="1600" b="1" dirty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تعداد 5 </a:t>
                </a:r>
                <a:r>
                  <a:rPr lang="fa-IR" altLang="ko-KR" sz="1400" b="1" dirty="0">
                    <a:cs typeface="B Nazanin" panose="00000400000000000000" pitchFamily="2" charset="-78"/>
                  </a:rPr>
                  <a:t>دوره بسندگي زبان </a:t>
                </a:r>
                <a:r>
                  <a:rPr lang="fa-IR" altLang="ko-KR" sz="1400" b="1" dirty="0">
                    <a:solidFill>
                      <a:srgbClr val="0070C0"/>
                    </a:solidFill>
                    <a:cs typeface="B Nazanin" panose="00000400000000000000" pitchFamily="2" charset="-78"/>
                  </a:rPr>
                  <a:t>و </a:t>
                </a:r>
                <a:r>
                  <a:rPr lang="fa-IR" altLang="ko-KR" sz="1400" b="1" dirty="0">
                    <a:cs typeface="B Nazanin" panose="00000400000000000000" pitchFamily="2" charset="-78"/>
                  </a:rPr>
                  <a:t>سال 1403</a:t>
                </a:r>
                <a:r>
                  <a:rPr lang="fa-IR" altLang="ko-KR" sz="1400" b="1" dirty="0">
                    <a:solidFill>
                      <a:srgbClr val="0070C0"/>
                    </a:solidFill>
                    <a:cs typeface="B Nazanin" panose="00000400000000000000" pitchFamily="2" charset="-78"/>
                  </a:rPr>
                  <a:t> 5دوره </a:t>
                </a:r>
                <a:r>
                  <a:rPr lang="fa-IR" altLang="ko-KR" sz="1400" b="1" dirty="0">
                    <a:cs typeface="B Nazanin" panose="00000400000000000000" pitchFamily="2" charset="-78"/>
                  </a:rPr>
                  <a:t>آزمون انگليسي دکتری زیر نظر مستقیم مدیریت آموزش‌های آزاد و مجازی  برگزار شده است.</a:t>
                </a:r>
                <a:endParaRPr lang="en-US" altLang="ko-KR" sz="1400" b="1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049489-9A6B-4E6B-84BB-17C78DE8718A}"/>
                  </a:ext>
                </a:extLst>
              </p:cNvPr>
              <p:cNvSpPr txBox="1"/>
              <p:nvPr/>
            </p:nvSpPr>
            <p:spPr>
              <a:xfrm>
                <a:off x="6557475" y="1347367"/>
                <a:ext cx="4507692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fa-IR" altLang="ko-KR" sz="2000" b="1" dirty="0">
                    <a:cs typeface="B Titr" panose="00000700000000000000" pitchFamily="2" charset="-78"/>
                  </a:rPr>
                  <a:t>آزمون بسندگي زبان انگلیسی</a:t>
                </a:r>
                <a:endParaRPr lang="ko-KR" altLang="en-US" sz="2000" b="1" dirty="0"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8856D7-41A6-42E4-A8DB-D18E8DB14512}"/>
                </a:ext>
              </a:extLst>
            </p:cNvPr>
            <p:cNvSpPr txBox="1"/>
            <p:nvPr/>
          </p:nvSpPr>
          <p:spPr>
            <a:xfrm>
              <a:off x="4818251" y="129442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03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68DB1BD-4B26-4370-BE63-7717E19B7835}"/>
              </a:ext>
            </a:extLst>
          </p:cNvPr>
          <p:cNvSpPr/>
          <p:nvPr/>
        </p:nvSpPr>
        <p:spPr>
          <a:xfrm>
            <a:off x="1837373" y="-23082"/>
            <a:ext cx="4245151" cy="3590961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5917606"/>
              <a:gd name="connsiteY0" fmla="*/ 0 h 5041653"/>
              <a:gd name="connsiteX1" fmla="*/ 3043967 w 5917606"/>
              <a:gd name="connsiteY1" fmla="*/ 5041653 h 5041653"/>
              <a:gd name="connsiteX2" fmla="*/ 5917606 w 5917606"/>
              <a:gd name="connsiteY2" fmla="*/ 5031454 h 5041653"/>
              <a:gd name="connsiteX0" fmla="*/ 0 w 5917606"/>
              <a:gd name="connsiteY0" fmla="*/ 0 h 5041653"/>
              <a:gd name="connsiteX1" fmla="*/ 3043967 w 5917606"/>
              <a:gd name="connsiteY1" fmla="*/ 5041653 h 5041653"/>
              <a:gd name="connsiteX2" fmla="*/ 5917606 w 5917606"/>
              <a:gd name="connsiteY2" fmla="*/ 5031454 h 5041653"/>
              <a:gd name="connsiteX0" fmla="*/ 0 w 5917606"/>
              <a:gd name="connsiteY0" fmla="*/ 0 h 5041653"/>
              <a:gd name="connsiteX1" fmla="*/ 3043967 w 5917606"/>
              <a:gd name="connsiteY1" fmla="*/ 5041653 h 5041653"/>
              <a:gd name="connsiteX2" fmla="*/ 5917606 w 5917606"/>
              <a:gd name="connsiteY2" fmla="*/ 5031454 h 504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7606" h="5041653">
                <a:moveTo>
                  <a:pt x="0" y="0"/>
                </a:moveTo>
                <a:cubicBezTo>
                  <a:pt x="1988349" y="1026811"/>
                  <a:pt x="3009136" y="3355306"/>
                  <a:pt x="3043967" y="5041653"/>
                </a:cubicBezTo>
                <a:lnTo>
                  <a:pt x="5917606" y="5031454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A0B228E-E245-4F44-8A7A-F9B590D3C83E}"/>
              </a:ext>
            </a:extLst>
          </p:cNvPr>
          <p:cNvSpPr/>
          <p:nvPr/>
        </p:nvSpPr>
        <p:spPr>
          <a:xfrm>
            <a:off x="1552669" y="-2941"/>
            <a:ext cx="4507694" cy="4755571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157481"/>
              <a:gd name="connsiteY0" fmla="*/ 0 h 5042211"/>
              <a:gd name="connsiteX1" fmla="*/ 3043967 w 6157481"/>
              <a:gd name="connsiteY1" fmla="*/ 5041653 h 5042211"/>
              <a:gd name="connsiteX2" fmla="*/ 6157481 w 6157481"/>
              <a:gd name="connsiteY2" fmla="*/ 5042211 h 50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7481" h="5042211">
                <a:moveTo>
                  <a:pt x="0" y="0"/>
                </a:moveTo>
                <a:cubicBezTo>
                  <a:pt x="2647339" y="886277"/>
                  <a:pt x="3586715" y="3365578"/>
                  <a:pt x="3043967" y="5041653"/>
                </a:cubicBezTo>
                <a:lnTo>
                  <a:pt x="6157481" y="5042211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CE9A248-2A62-40AF-978B-E60ABE4E2EE1}"/>
              </a:ext>
            </a:extLst>
          </p:cNvPr>
          <p:cNvSpPr/>
          <p:nvPr/>
        </p:nvSpPr>
        <p:spPr>
          <a:xfrm>
            <a:off x="-4786" y="6518503"/>
            <a:ext cx="12196786" cy="3394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AE7280-7FC7-4BEB-A304-BDF826101542}"/>
              </a:ext>
            </a:extLst>
          </p:cNvPr>
          <p:cNvSpPr txBox="1">
            <a:spLocks/>
          </p:cNvSpPr>
          <p:nvPr/>
        </p:nvSpPr>
        <p:spPr>
          <a:xfrm>
            <a:off x="509007" y="307872"/>
            <a:ext cx="1219678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b="1" dirty="0">
                <a:solidFill>
                  <a:schemeClr val="accent1"/>
                </a:solidFill>
                <a:cs typeface="B Titr" panose="00000700000000000000" pitchFamily="2" charset="-78"/>
              </a:rPr>
              <a:t>آزمون‌های برگزار شده زیر نظر مرکز</a:t>
            </a:r>
            <a:endParaRPr lang="en-US" sz="3200" b="1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D6B359-0BE4-4F31-A82E-EFDAA5B6386E}"/>
              </a:ext>
            </a:extLst>
          </p:cNvPr>
          <p:cNvSpPr txBox="1"/>
          <p:nvPr/>
        </p:nvSpPr>
        <p:spPr>
          <a:xfrm>
            <a:off x="5846934" y="3387395"/>
            <a:ext cx="450769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rtl="1"/>
            <a:r>
              <a:rPr lang="fa-IR" altLang="ko-KR" sz="1400" b="1" dirty="0">
                <a:cs typeface="B Nazanin" panose="00000400000000000000" pitchFamily="2" charset="-78"/>
              </a:rPr>
              <a:t>سال 1402 </a:t>
            </a:r>
            <a:r>
              <a:rPr lang="fa-IR" altLang="ko-K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تعداد 2 دوره </a:t>
            </a:r>
            <a:r>
              <a:rPr lang="fa-IR" altLang="ko-KR" sz="1600" b="1" dirty="0">
                <a:cs typeface="B Nazanin" panose="00000400000000000000" pitchFamily="2" charset="-78"/>
              </a:rPr>
              <a:t>و سال 1403</a:t>
            </a:r>
            <a:r>
              <a:rPr lang="fa-IR" altLang="ko-K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 1دوره</a:t>
            </a:r>
            <a:r>
              <a:rPr lang="fa-IR" altLang="ko-K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altLang="ko-KR" sz="1400" b="1" dirty="0">
                <a:cs typeface="B Nazanin" panose="00000400000000000000" pitchFamily="2" charset="-78"/>
              </a:rPr>
              <a:t>در سالن آزمون‌های بین‌المللی دانشگاه و زیر نظر مستقیم مدیریت آموزش‌های آزاد و مجازی فعالیت داشته است.</a:t>
            </a:r>
            <a:endParaRPr lang="en-US" altLang="ko-KR" sz="1400" b="1" dirty="0">
              <a:cs typeface="B Nazanin" panose="00000400000000000000" pitchFamily="2" charset="-78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44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Freeform: Shape 1677">
            <a:extLst>
              <a:ext uri="{FF2B5EF4-FFF2-40B4-BE49-F238E27FC236}">
                <a16:creationId xmlns:a16="http://schemas.microsoft.com/office/drawing/2014/main" id="{3DE6F8D2-FE0D-4ECC-85E7-10E5B6680619}"/>
              </a:ext>
            </a:extLst>
          </p:cNvPr>
          <p:cNvSpPr/>
          <p:nvPr/>
        </p:nvSpPr>
        <p:spPr>
          <a:xfrm flipH="1">
            <a:off x="1289868" y="1834363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rgbClr val="F6408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79" name="Freeform: Shape 1678">
            <a:extLst>
              <a:ext uri="{FF2B5EF4-FFF2-40B4-BE49-F238E27FC236}">
                <a16:creationId xmlns:a16="http://schemas.microsoft.com/office/drawing/2014/main" id="{6C438D35-4A28-4C8F-9C60-FF502F10B176}"/>
              </a:ext>
            </a:extLst>
          </p:cNvPr>
          <p:cNvSpPr>
            <a:spLocks noChangeAspect="1"/>
          </p:cNvSpPr>
          <p:nvPr/>
        </p:nvSpPr>
        <p:spPr>
          <a:xfrm>
            <a:off x="8227189" y="3186924"/>
            <a:ext cx="690390" cy="1828800"/>
          </a:xfrm>
          <a:custGeom>
            <a:avLst/>
            <a:gdLst>
              <a:gd name="connsiteX0" fmla="*/ 591978 w 895350"/>
              <a:gd name="connsiteY0" fmla="*/ 2353151 h 2371725"/>
              <a:gd name="connsiteX1" fmla="*/ 591978 w 895350"/>
              <a:gd name="connsiteY1" fmla="*/ 535781 h 2371725"/>
              <a:gd name="connsiteX2" fmla="*/ 321469 w 895350"/>
              <a:gd name="connsiteY2" fmla="*/ 731996 h 2371725"/>
              <a:gd name="connsiteX3" fmla="*/ 21431 w 895350"/>
              <a:gd name="connsiteY3" fmla="*/ 879634 h 2371725"/>
              <a:gd name="connsiteX4" fmla="*/ 21431 w 895350"/>
              <a:gd name="connsiteY4" fmla="*/ 604361 h 2371725"/>
              <a:gd name="connsiteX5" fmla="*/ 439578 w 895350"/>
              <a:gd name="connsiteY5" fmla="*/ 331946 h 2371725"/>
              <a:gd name="connsiteX6" fmla="*/ 692944 w 895350"/>
              <a:gd name="connsiteY6" fmla="*/ 21431 h 2371725"/>
              <a:gd name="connsiteX7" fmla="*/ 876776 w 895350"/>
              <a:gd name="connsiteY7" fmla="*/ 21431 h 2371725"/>
              <a:gd name="connsiteX8" fmla="*/ 876776 w 895350"/>
              <a:gd name="connsiteY8" fmla="*/ 2353151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50" h="2371725">
                <a:moveTo>
                  <a:pt x="591978" y="2353151"/>
                </a:moveTo>
                <a:lnTo>
                  <a:pt x="591978" y="535781"/>
                </a:lnTo>
                <a:cubicBezTo>
                  <a:pt x="523399" y="601504"/>
                  <a:pt x="432911" y="667226"/>
                  <a:pt x="321469" y="731996"/>
                </a:cubicBezTo>
                <a:cubicBezTo>
                  <a:pt x="210026" y="797719"/>
                  <a:pt x="110014" y="846296"/>
                  <a:pt x="21431" y="879634"/>
                </a:cubicBezTo>
                <a:lnTo>
                  <a:pt x="21431" y="604361"/>
                </a:lnTo>
                <a:cubicBezTo>
                  <a:pt x="180499" y="529114"/>
                  <a:pt x="320516" y="438626"/>
                  <a:pt x="439578" y="331946"/>
                </a:cubicBezTo>
                <a:cubicBezTo>
                  <a:pt x="558641" y="225266"/>
                  <a:pt x="643414" y="121444"/>
                  <a:pt x="692944" y="21431"/>
                </a:cubicBezTo>
                <a:lnTo>
                  <a:pt x="876776" y="21431"/>
                </a:lnTo>
                <a:lnTo>
                  <a:pt x="876776" y="2353151"/>
                </a:lnTo>
              </a:path>
            </a:pathLst>
          </a:custGeom>
          <a:noFill/>
          <a:ln w="38100" cap="flat">
            <a:solidFill>
              <a:srgbClr val="BF1B4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80" name="Freeform: Shape 1679">
            <a:extLst>
              <a:ext uri="{FF2B5EF4-FFF2-40B4-BE49-F238E27FC236}">
                <a16:creationId xmlns:a16="http://schemas.microsoft.com/office/drawing/2014/main" id="{6F8CE9AB-0E9F-41D8-8C85-BC41252526C6}"/>
              </a:ext>
            </a:extLst>
          </p:cNvPr>
          <p:cNvSpPr/>
          <p:nvPr/>
        </p:nvSpPr>
        <p:spPr>
          <a:xfrm flipH="1">
            <a:off x="5038471" y="1834363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rgbClr val="02377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81" name="Freeform: Shape 1680">
            <a:extLst>
              <a:ext uri="{FF2B5EF4-FFF2-40B4-BE49-F238E27FC236}">
                <a16:creationId xmlns:a16="http://schemas.microsoft.com/office/drawing/2014/main" id="{A8B8600A-657C-4331-8DE0-0FC77497A26A}"/>
              </a:ext>
            </a:extLst>
          </p:cNvPr>
          <p:cNvSpPr/>
          <p:nvPr/>
        </p:nvSpPr>
        <p:spPr>
          <a:xfrm flipH="1">
            <a:off x="8787074" y="1834363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rgbClr val="BF1B4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82" name="Freeform: Shape 1681">
            <a:extLst>
              <a:ext uri="{FF2B5EF4-FFF2-40B4-BE49-F238E27FC236}">
                <a16:creationId xmlns:a16="http://schemas.microsoft.com/office/drawing/2014/main" id="{4BCFF5B5-D1B3-40B3-A71C-CFF8D56F9346}"/>
              </a:ext>
            </a:extLst>
          </p:cNvPr>
          <p:cNvSpPr>
            <a:spLocks noChangeAspect="1"/>
          </p:cNvSpPr>
          <p:nvPr/>
        </p:nvSpPr>
        <p:spPr>
          <a:xfrm>
            <a:off x="4144635" y="3271090"/>
            <a:ext cx="1160657" cy="1744634"/>
          </a:xfrm>
          <a:custGeom>
            <a:avLst/>
            <a:gdLst>
              <a:gd name="connsiteX0" fmla="*/ 1181320 w 1514475"/>
              <a:gd name="connsiteY0" fmla="*/ 2250758 h 2276475"/>
              <a:gd name="connsiteX1" fmla="*/ 28795 w 1514475"/>
              <a:gd name="connsiteY1" fmla="*/ 2250758 h 2276475"/>
              <a:gd name="connsiteX2" fmla="*/ 60227 w 1514475"/>
              <a:gd name="connsiteY2" fmla="*/ 2062163 h 2276475"/>
              <a:gd name="connsiteX3" fmla="*/ 239297 w 1514475"/>
              <a:gd name="connsiteY3" fmla="*/ 1767840 h 2276475"/>
              <a:gd name="connsiteX4" fmla="*/ 595532 w 1514475"/>
              <a:gd name="connsiteY4" fmla="*/ 1432560 h 2276475"/>
              <a:gd name="connsiteX5" fmla="*/ 1083212 w 1514475"/>
              <a:gd name="connsiteY5" fmla="*/ 962978 h 2276475"/>
              <a:gd name="connsiteX6" fmla="*/ 1209895 w 1514475"/>
              <a:gd name="connsiteY6" fmla="*/ 636270 h 2276475"/>
              <a:gd name="connsiteX7" fmla="*/ 1094642 w 1514475"/>
              <a:gd name="connsiteY7" fmla="*/ 363855 h 2276475"/>
              <a:gd name="connsiteX8" fmla="*/ 793652 w 1514475"/>
              <a:gd name="connsiteY8" fmla="*/ 252413 h 2276475"/>
              <a:gd name="connsiteX9" fmla="*/ 479327 w 1514475"/>
              <a:gd name="connsiteY9" fmla="*/ 370522 h 2276475"/>
              <a:gd name="connsiteX10" fmla="*/ 360265 w 1514475"/>
              <a:gd name="connsiteY10" fmla="*/ 697230 h 2276475"/>
              <a:gd name="connsiteX11" fmla="*/ 81182 w 1514475"/>
              <a:gd name="connsiteY11" fmla="*/ 668655 h 2276475"/>
              <a:gd name="connsiteX12" fmla="*/ 297400 w 1514475"/>
              <a:gd name="connsiteY12" fmla="*/ 192405 h 2276475"/>
              <a:gd name="connsiteX13" fmla="*/ 800320 w 1514475"/>
              <a:gd name="connsiteY13" fmla="*/ 28575 h 2276475"/>
              <a:gd name="connsiteX14" fmla="*/ 1305145 w 1514475"/>
              <a:gd name="connsiteY14" fmla="*/ 205740 h 2276475"/>
              <a:gd name="connsiteX15" fmla="*/ 1490882 w 1514475"/>
              <a:gd name="connsiteY15" fmla="*/ 643890 h 2276475"/>
              <a:gd name="connsiteX16" fmla="*/ 1436590 w 1514475"/>
              <a:gd name="connsiteY16" fmla="*/ 904875 h 2276475"/>
              <a:gd name="connsiteX17" fmla="*/ 1255615 w 1514475"/>
              <a:gd name="connsiteY17" fmla="*/ 1175385 h 2276475"/>
              <a:gd name="connsiteX18" fmla="*/ 836515 w 1514475"/>
              <a:gd name="connsiteY18" fmla="*/ 1564957 h 2276475"/>
              <a:gd name="connsiteX19" fmla="*/ 522190 w 1514475"/>
              <a:gd name="connsiteY19" fmla="*/ 1844040 h 2276475"/>
              <a:gd name="connsiteX20" fmla="*/ 406937 w 1514475"/>
              <a:gd name="connsiteY20" fmla="*/ 1991678 h 2276475"/>
              <a:gd name="connsiteX21" fmla="*/ 1493740 w 1514475"/>
              <a:gd name="connsiteY21" fmla="*/ 1991678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4475" h="2276475">
                <a:moveTo>
                  <a:pt x="1181320" y="2250758"/>
                </a:moveTo>
                <a:lnTo>
                  <a:pt x="28795" y="2250758"/>
                </a:lnTo>
                <a:cubicBezTo>
                  <a:pt x="26890" y="2185035"/>
                  <a:pt x="37367" y="2122170"/>
                  <a:pt x="60227" y="2062163"/>
                </a:cubicBezTo>
                <a:cubicBezTo>
                  <a:pt x="97375" y="1962150"/>
                  <a:pt x="157382" y="1864043"/>
                  <a:pt x="239297" y="1767840"/>
                </a:cubicBezTo>
                <a:cubicBezTo>
                  <a:pt x="321212" y="1670685"/>
                  <a:pt x="440275" y="1559243"/>
                  <a:pt x="595532" y="1432560"/>
                </a:cubicBezTo>
                <a:cubicBezTo>
                  <a:pt x="836515" y="1235393"/>
                  <a:pt x="999392" y="1079182"/>
                  <a:pt x="1083212" y="962978"/>
                </a:cubicBezTo>
                <a:cubicBezTo>
                  <a:pt x="1167985" y="847725"/>
                  <a:pt x="1209895" y="738188"/>
                  <a:pt x="1209895" y="636270"/>
                </a:cubicBezTo>
                <a:cubicBezTo>
                  <a:pt x="1209895" y="528638"/>
                  <a:pt x="1171795" y="437197"/>
                  <a:pt x="1094642" y="363855"/>
                </a:cubicBezTo>
                <a:cubicBezTo>
                  <a:pt x="1017490" y="289560"/>
                  <a:pt x="917477" y="252413"/>
                  <a:pt x="793652" y="252413"/>
                </a:cubicBezTo>
                <a:cubicBezTo>
                  <a:pt x="663160" y="252413"/>
                  <a:pt x="558385" y="291465"/>
                  <a:pt x="479327" y="370522"/>
                </a:cubicBezTo>
                <a:cubicBezTo>
                  <a:pt x="400270" y="449580"/>
                  <a:pt x="361217" y="558165"/>
                  <a:pt x="360265" y="697230"/>
                </a:cubicBezTo>
                <a:lnTo>
                  <a:pt x="81182" y="668655"/>
                </a:lnTo>
                <a:cubicBezTo>
                  <a:pt x="100232" y="460057"/>
                  <a:pt x="172622" y="300990"/>
                  <a:pt x="297400" y="192405"/>
                </a:cubicBezTo>
                <a:cubicBezTo>
                  <a:pt x="422177" y="82867"/>
                  <a:pt x="589817" y="28575"/>
                  <a:pt x="800320" y="28575"/>
                </a:cubicBezTo>
                <a:cubicBezTo>
                  <a:pt x="1012727" y="28575"/>
                  <a:pt x="1181320" y="87630"/>
                  <a:pt x="1305145" y="205740"/>
                </a:cubicBezTo>
                <a:cubicBezTo>
                  <a:pt x="1428970" y="323850"/>
                  <a:pt x="1490882" y="469582"/>
                  <a:pt x="1490882" y="643890"/>
                </a:cubicBezTo>
                <a:cubicBezTo>
                  <a:pt x="1490882" y="732472"/>
                  <a:pt x="1472785" y="820103"/>
                  <a:pt x="1436590" y="904875"/>
                </a:cubicBezTo>
                <a:cubicBezTo>
                  <a:pt x="1400395" y="990600"/>
                  <a:pt x="1340387" y="1081088"/>
                  <a:pt x="1255615" y="1175385"/>
                </a:cubicBezTo>
                <a:cubicBezTo>
                  <a:pt x="1171795" y="1269682"/>
                  <a:pt x="1031777" y="1400175"/>
                  <a:pt x="836515" y="1564957"/>
                </a:cubicBezTo>
                <a:cubicBezTo>
                  <a:pt x="673637" y="1702118"/>
                  <a:pt x="568862" y="1794510"/>
                  <a:pt x="522190" y="1844040"/>
                </a:cubicBezTo>
                <a:cubicBezTo>
                  <a:pt x="475517" y="1892618"/>
                  <a:pt x="437417" y="1942148"/>
                  <a:pt x="406937" y="1991678"/>
                </a:cubicBezTo>
                <a:lnTo>
                  <a:pt x="1493740" y="1991678"/>
                </a:lnTo>
              </a:path>
            </a:pathLst>
          </a:custGeom>
          <a:noFill/>
          <a:ln w="38100" cap="flat">
            <a:solidFill>
              <a:srgbClr val="02377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83" name="Freeform: Shape 1682">
            <a:extLst>
              <a:ext uri="{FF2B5EF4-FFF2-40B4-BE49-F238E27FC236}">
                <a16:creationId xmlns:a16="http://schemas.microsoft.com/office/drawing/2014/main" id="{FED5A0B5-C657-4CC1-B5A9-F2BECA782B6D}"/>
              </a:ext>
            </a:extLst>
          </p:cNvPr>
          <p:cNvSpPr>
            <a:spLocks noChangeAspect="1"/>
          </p:cNvSpPr>
          <p:nvPr/>
        </p:nvSpPr>
        <p:spPr>
          <a:xfrm>
            <a:off x="564524" y="3206394"/>
            <a:ext cx="1141791" cy="1792023"/>
          </a:xfrm>
          <a:custGeom>
            <a:avLst/>
            <a:gdLst>
              <a:gd name="connsiteX0" fmla="*/ 573405 w 1171575"/>
              <a:gd name="connsiteY0" fmla="*/ 1779270 h 1800225"/>
              <a:gd name="connsiteX1" fmla="*/ 199073 w 1171575"/>
              <a:gd name="connsiteY1" fmla="*/ 1644968 h 1800225"/>
              <a:gd name="connsiteX2" fmla="*/ 28575 w 1171575"/>
              <a:gd name="connsiteY2" fmla="*/ 1296352 h 1800225"/>
              <a:gd name="connsiteX3" fmla="*/ 239078 w 1171575"/>
              <a:gd name="connsiteY3" fmla="*/ 1268730 h 1800225"/>
              <a:gd name="connsiteX4" fmla="*/ 362903 w 1171575"/>
              <a:gd name="connsiteY4" fmla="*/ 1526858 h 1800225"/>
              <a:gd name="connsiteX5" fmla="*/ 575310 w 1171575"/>
              <a:gd name="connsiteY5" fmla="*/ 1605915 h 1800225"/>
              <a:gd name="connsiteX6" fmla="*/ 825818 w 1171575"/>
              <a:gd name="connsiteY6" fmla="*/ 1503045 h 1800225"/>
              <a:gd name="connsiteX7" fmla="*/ 927735 w 1171575"/>
              <a:gd name="connsiteY7" fmla="*/ 1247775 h 1800225"/>
              <a:gd name="connsiteX8" fmla="*/ 833438 w 1171575"/>
              <a:gd name="connsiteY8" fmla="*/ 1008698 h 1800225"/>
              <a:gd name="connsiteX9" fmla="*/ 592455 w 1171575"/>
              <a:gd name="connsiteY9" fmla="*/ 914400 h 1800225"/>
              <a:gd name="connsiteX10" fmla="*/ 443865 w 1171575"/>
              <a:gd name="connsiteY10" fmla="*/ 938213 h 1800225"/>
              <a:gd name="connsiteX11" fmla="*/ 467678 w 1171575"/>
              <a:gd name="connsiteY11" fmla="*/ 753427 h 1800225"/>
              <a:gd name="connsiteX12" fmla="*/ 501968 w 1171575"/>
              <a:gd name="connsiteY12" fmla="*/ 755333 h 1800225"/>
              <a:gd name="connsiteX13" fmla="*/ 743903 w 1171575"/>
              <a:gd name="connsiteY13" fmla="*/ 684848 h 1800225"/>
              <a:gd name="connsiteX14" fmla="*/ 851535 w 1171575"/>
              <a:gd name="connsiteY14" fmla="*/ 468630 h 1800225"/>
              <a:gd name="connsiteX15" fmla="*/ 773430 w 1171575"/>
              <a:gd name="connsiteY15" fmla="*/ 277178 h 1800225"/>
              <a:gd name="connsiteX16" fmla="*/ 571500 w 1171575"/>
              <a:gd name="connsiteY16" fmla="*/ 200978 h 1800225"/>
              <a:gd name="connsiteX17" fmla="*/ 366713 w 1171575"/>
              <a:gd name="connsiteY17" fmla="*/ 278130 h 1800225"/>
              <a:gd name="connsiteX18" fmla="*/ 261938 w 1171575"/>
              <a:gd name="connsiteY18" fmla="*/ 509588 h 1800225"/>
              <a:gd name="connsiteX19" fmla="*/ 51435 w 1171575"/>
              <a:gd name="connsiteY19" fmla="*/ 472440 h 1800225"/>
              <a:gd name="connsiteX20" fmla="*/ 226695 w 1171575"/>
              <a:gd name="connsiteY20" fmla="*/ 144780 h 1800225"/>
              <a:gd name="connsiteX21" fmla="*/ 566738 w 1171575"/>
              <a:gd name="connsiteY21" fmla="*/ 28575 h 1800225"/>
              <a:gd name="connsiteX22" fmla="*/ 824865 w 1171575"/>
              <a:gd name="connsiteY22" fmla="*/ 88583 h 1800225"/>
              <a:gd name="connsiteX23" fmla="*/ 1005840 w 1171575"/>
              <a:gd name="connsiteY23" fmla="*/ 252413 h 1800225"/>
              <a:gd name="connsiteX24" fmla="*/ 1068705 w 1171575"/>
              <a:gd name="connsiteY24" fmla="*/ 473392 h 1800225"/>
              <a:gd name="connsiteX25" fmla="*/ 1008698 w 1171575"/>
              <a:gd name="connsiteY25" fmla="*/ 675323 h 1800225"/>
              <a:gd name="connsiteX26" fmla="*/ 832485 w 1171575"/>
              <a:gd name="connsiteY26" fmla="*/ 820102 h 1800225"/>
              <a:gd name="connsiteX27" fmla="*/ 1068705 w 1171575"/>
              <a:gd name="connsiteY27" fmla="*/ 965835 h 1800225"/>
              <a:gd name="connsiteX28" fmla="*/ 1152525 w 1171575"/>
              <a:gd name="connsiteY28" fmla="*/ 1242060 h 1800225"/>
              <a:gd name="connsiteX0" fmla="*/ 544830 w 1123950"/>
              <a:gd name="connsiteY0" fmla="*/ 1750695 h 1764308"/>
              <a:gd name="connsiteX1" fmla="*/ 555718 w 1123950"/>
              <a:gd name="connsiteY1" fmla="*/ 1755285 h 1764308"/>
              <a:gd name="connsiteX2" fmla="*/ 170498 w 1123950"/>
              <a:gd name="connsiteY2" fmla="*/ 1616393 h 1764308"/>
              <a:gd name="connsiteX3" fmla="*/ 0 w 1123950"/>
              <a:gd name="connsiteY3" fmla="*/ 1267777 h 1764308"/>
              <a:gd name="connsiteX4" fmla="*/ 210503 w 1123950"/>
              <a:gd name="connsiteY4" fmla="*/ 1240155 h 1764308"/>
              <a:gd name="connsiteX5" fmla="*/ 334328 w 1123950"/>
              <a:gd name="connsiteY5" fmla="*/ 1498283 h 1764308"/>
              <a:gd name="connsiteX6" fmla="*/ 546735 w 1123950"/>
              <a:gd name="connsiteY6" fmla="*/ 1577340 h 1764308"/>
              <a:gd name="connsiteX7" fmla="*/ 797243 w 1123950"/>
              <a:gd name="connsiteY7" fmla="*/ 1474470 h 1764308"/>
              <a:gd name="connsiteX8" fmla="*/ 899160 w 1123950"/>
              <a:gd name="connsiteY8" fmla="*/ 1219200 h 1764308"/>
              <a:gd name="connsiteX9" fmla="*/ 804863 w 1123950"/>
              <a:gd name="connsiteY9" fmla="*/ 980123 h 1764308"/>
              <a:gd name="connsiteX10" fmla="*/ 563880 w 1123950"/>
              <a:gd name="connsiteY10" fmla="*/ 885825 h 1764308"/>
              <a:gd name="connsiteX11" fmla="*/ 415290 w 1123950"/>
              <a:gd name="connsiteY11" fmla="*/ 909638 h 1764308"/>
              <a:gd name="connsiteX12" fmla="*/ 439103 w 1123950"/>
              <a:gd name="connsiteY12" fmla="*/ 724852 h 1764308"/>
              <a:gd name="connsiteX13" fmla="*/ 473393 w 1123950"/>
              <a:gd name="connsiteY13" fmla="*/ 726758 h 1764308"/>
              <a:gd name="connsiteX14" fmla="*/ 715328 w 1123950"/>
              <a:gd name="connsiteY14" fmla="*/ 656273 h 1764308"/>
              <a:gd name="connsiteX15" fmla="*/ 822960 w 1123950"/>
              <a:gd name="connsiteY15" fmla="*/ 440055 h 1764308"/>
              <a:gd name="connsiteX16" fmla="*/ 744855 w 1123950"/>
              <a:gd name="connsiteY16" fmla="*/ 248603 h 1764308"/>
              <a:gd name="connsiteX17" fmla="*/ 542925 w 1123950"/>
              <a:gd name="connsiteY17" fmla="*/ 172403 h 1764308"/>
              <a:gd name="connsiteX18" fmla="*/ 338138 w 1123950"/>
              <a:gd name="connsiteY18" fmla="*/ 249555 h 1764308"/>
              <a:gd name="connsiteX19" fmla="*/ 233363 w 1123950"/>
              <a:gd name="connsiteY19" fmla="*/ 481013 h 1764308"/>
              <a:gd name="connsiteX20" fmla="*/ 22860 w 1123950"/>
              <a:gd name="connsiteY20" fmla="*/ 443865 h 1764308"/>
              <a:gd name="connsiteX21" fmla="*/ 198120 w 1123950"/>
              <a:gd name="connsiteY21" fmla="*/ 116205 h 1764308"/>
              <a:gd name="connsiteX22" fmla="*/ 538163 w 1123950"/>
              <a:gd name="connsiteY22" fmla="*/ 0 h 1764308"/>
              <a:gd name="connsiteX23" fmla="*/ 796290 w 1123950"/>
              <a:gd name="connsiteY23" fmla="*/ 60008 h 1764308"/>
              <a:gd name="connsiteX24" fmla="*/ 977265 w 1123950"/>
              <a:gd name="connsiteY24" fmla="*/ 223838 h 1764308"/>
              <a:gd name="connsiteX25" fmla="*/ 1040130 w 1123950"/>
              <a:gd name="connsiteY25" fmla="*/ 444817 h 1764308"/>
              <a:gd name="connsiteX26" fmla="*/ 980123 w 1123950"/>
              <a:gd name="connsiteY26" fmla="*/ 646748 h 1764308"/>
              <a:gd name="connsiteX27" fmla="*/ 803910 w 1123950"/>
              <a:gd name="connsiteY27" fmla="*/ 791527 h 1764308"/>
              <a:gd name="connsiteX28" fmla="*/ 1040130 w 1123950"/>
              <a:gd name="connsiteY28" fmla="*/ 937260 h 1764308"/>
              <a:gd name="connsiteX29" fmla="*/ 1123950 w 1123950"/>
              <a:gd name="connsiteY29" fmla="*/ 1213485 h 1764308"/>
              <a:gd name="connsiteX0" fmla="*/ 707957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2887"/>
              <a:gd name="connsiteX1" fmla="*/ 555718 w 1123950"/>
              <a:gd name="connsiteY1" fmla="*/ 1755285 h 1762887"/>
              <a:gd name="connsiteX2" fmla="*/ 170498 w 1123950"/>
              <a:gd name="connsiteY2" fmla="*/ 1616393 h 1762887"/>
              <a:gd name="connsiteX3" fmla="*/ 0 w 1123950"/>
              <a:gd name="connsiteY3" fmla="*/ 1267777 h 1762887"/>
              <a:gd name="connsiteX4" fmla="*/ 210503 w 1123950"/>
              <a:gd name="connsiteY4" fmla="*/ 1240155 h 1762887"/>
              <a:gd name="connsiteX5" fmla="*/ 334328 w 1123950"/>
              <a:gd name="connsiteY5" fmla="*/ 1498283 h 1762887"/>
              <a:gd name="connsiteX6" fmla="*/ 546735 w 1123950"/>
              <a:gd name="connsiteY6" fmla="*/ 1577340 h 1762887"/>
              <a:gd name="connsiteX7" fmla="*/ 797243 w 1123950"/>
              <a:gd name="connsiteY7" fmla="*/ 1474470 h 1762887"/>
              <a:gd name="connsiteX8" fmla="*/ 899160 w 1123950"/>
              <a:gd name="connsiteY8" fmla="*/ 1219200 h 1762887"/>
              <a:gd name="connsiteX9" fmla="*/ 804863 w 1123950"/>
              <a:gd name="connsiteY9" fmla="*/ 980123 h 1762887"/>
              <a:gd name="connsiteX10" fmla="*/ 563880 w 1123950"/>
              <a:gd name="connsiteY10" fmla="*/ 885825 h 1762887"/>
              <a:gd name="connsiteX11" fmla="*/ 415290 w 1123950"/>
              <a:gd name="connsiteY11" fmla="*/ 909638 h 1762887"/>
              <a:gd name="connsiteX12" fmla="*/ 439103 w 1123950"/>
              <a:gd name="connsiteY12" fmla="*/ 724852 h 1762887"/>
              <a:gd name="connsiteX13" fmla="*/ 473393 w 1123950"/>
              <a:gd name="connsiteY13" fmla="*/ 726758 h 1762887"/>
              <a:gd name="connsiteX14" fmla="*/ 715328 w 1123950"/>
              <a:gd name="connsiteY14" fmla="*/ 656273 h 1762887"/>
              <a:gd name="connsiteX15" fmla="*/ 822960 w 1123950"/>
              <a:gd name="connsiteY15" fmla="*/ 440055 h 1762887"/>
              <a:gd name="connsiteX16" fmla="*/ 744855 w 1123950"/>
              <a:gd name="connsiteY16" fmla="*/ 248603 h 1762887"/>
              <a:gd name="connsiteX17" fmla="*/ 542925 w 1123950"/>
              <a:gd name="connsiteY17" fmla="*/ 172403 h 1762887"/>
              <a:gd name="connsiteX18" fmla="*/ 338138 w 1123950"/>
              <a:gd name="connsiteY18" fmla="*/ 249555 h 1762887"/>
              <a:gd name="connsiteX19" fmla="*/ 233363 w 1123950"/>
              <a:gd name="connsiteY19" fmla="*/ 481013 h 1762887"/>
              <a:gd name="connsiteX20" fmla="*/ 22860 w 1123950"/>
              <a:gd name="connsiteY20" fmla="*/ 443865 h 1762887"/>
              <a:gd name="connsiteX21" fmla="*/ 198120 w 1123950"/>
              <a:gd name="connsiteY21" fmla="*/ 116205 h 1762887"/>
              <a:gd name="connsiteX22" fmla="*/ 538163 w 1123950"/>
              <a:gd name="connsiteY22" fmla="*/ 0 h 1762887"/>
              <a:gd name="connsiteX23" fmla="*/ 796290 w 1123950"/>
              <a:gd name="connsiteY23" fmla="*/ 60008 h 1762887"/>
              <a:gd name="connsiteX24" fmla="*/ 977265 w 1123950"/>
              <a:gd name="connsiteY24" fmla="*/ 223838 h 1762887"/>
              <a:gd name="connsiteX25" fmla="*/ 1040130 w 1123950"/>
              <a:gd name="connsiteY25" fmla="*/ 444817 h 1762887"/>
              <a:gd name="connsiteX26" fmla="*/ 980123 w 1123950"/>
              <a:gd name="connsiteY26" fmla="*/ 646748 h 1762887"/>
              <a:gd name="connsiteX27" fmla="*/ 803910 w 1123950"/>
              <a:gd name="connsiteY27" fmla="*/ 791527 h 1762887"/>
              <a:gd name="connsiteX28" fmla="*/ 1040130 w 1123950"/>
              <a:gd name="connsiteY28" fmla="*/ 937260 h 1762887"/>
              <a:gd name="connsiteX29" fmla="*/ 1123950 w 1123950"/>
              <a:gd name="connsiteY29" fmla="*/ 1213485 h 1762887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3950" h="1764023">
                <a:moveTo>
                  <a:pt x="696305" y="1759433"/>
                </a:moveTo>
                <a:cubicBezTo>
                  <a:pt x="698120" y="1760198"/>
                  <a:pt x="641412" y="1763104"/>
                  <a:pt x="558631" y="1764023"/>
                </a:cubicBezTo>
                <a:cubicBezTo>
                  <a:pt x="470025" y="1762030"/>
                  <a:pt x="289820" y="1736970"/>
                  <a:pt x="170498" y="1616393"/>
                </a:cubicBezTo>
                <a:cubicBezTo>
                  <a:pt x="51176" y="1495816"/>
                  <a:pt x="14288" y="1410652"/>
                  <a:pt x="0" y="1267777"/>
                </a:cubicBezTo>
                <a:lnTo>
                  <a:pt x="210503" y="1240155"/>
                </a:lnTo>
                <a:cubicBezTo>
                  <a:pt x="234315" y="1359218"/>
                  <a:pt x="276225" y="1444943"/>
                  <a:pt x="334328" y="1498283"/>
                </a:cubicBezTo>
                <a:cubicBezTo>
                  <a:pt x="392430" y="1550670"/>
                  <a:pt x="462915" y="1577340"/>
                  <a:pt x="546735" y="1577340"/>
                </a:cubicBezTo>
                <a:cubicBezTo>
                  <a:pt x="645795" y="1577340"/>
                  <a:pt x="729615" y="1543050"/>
                  <a:pt x="797243" y="1474470"/>
                </a:cubicBezTo>
                <a:cubicBezTo>
                  <a:pt x="865823" y="1405890"/>
                  <a:pt x="899160" y="1321118"/>
                  <a:pt x="899160" y="1219200"/>
                </a:cubicBezTo>
                <a:cubicBezTo>
                  <a:pt x="899160" y="1122998"/>
                  <a:pt x="867728" y="1042988"/>
                  <a:pt x="804863" y="980123"/>
                </a:cubicBezTo>
                <a:cubicBezTo>
                  <a:pt x="741998" y="917258"/>
                  <a:pt x="661035" y="885825"/>
                  <a:pt x="563880" y="885825"/>
                </a:cubicBezTo>
                <a:cubicBezTo>
                  <a:pt x="523875" y="885825"/>
                  <a:pt x="474345" y="893445"/>
                  <a:pt x="415290" y="909638"/>
                </a:cubicBezTo>
                <a:lnTo>
                  <a:pt x="439103" y="724852"/>
                </a:lnTo>
                <a:cubicBezTo>
                  <a:pt x="453390" y="726758"/>
                  <a:pt x="464820" y="726758"/>
                  <a:pt x="473393" y="726758"/>
                </a:cubicBezTo>
                <a:cubicBezTo>
                  <a:pt x="562928" y="726758"/>
                  <a:pt x="643890" y="702945"/>
                  <a:pt x="715328" y="656273"/>
                </a:cubicBezTo>
                <a:cubicBezTo>
                  <a:pt x="786765" y="609600"/>
                  <a:pt x="822960" y="537210"/>
                  <a:pt x="822960" y="440055"/>
                </a:cubicBezTo>
                <a:cubicBezTo>
                  <a:pt x="822960" y="362903"/>
                  <a:pt x="797243" y="299085"/>
                  <a:pt x="744855" y="248603"/>
                </a:cubicBezTo>
                <a:cubicBezTo>
                  <a:pt x="692468" y="198120"/>
                  <a:pt x="624840" y="172403"/>
                  <a:pt x="542925" y="172403"/>
                </a:cubicBezTo>
                <a:cubicBezTo>
                  <a:pt x="461010" y="172403"/>
                  <a:pt x="392430" y="198120"/>
                  <a:pt x="338138" y="249555"/>
                </a:cubicBezTo>
                <a:cubicBezTo>
                  <a:pt x="283845" y="300990"/>
                  <a:pt x="248603" y="378142"/>
                  <a:pt x="233363" y="481013"/>
                </a:cubicBezTo>
                <a:lnTo>
                  <a:pt x="22860" y="443865"/>
                </a:lnTo>
                <a:cubicBezTo>
                  <a:pt x="48578" y="302895"/>
                  <a:pt x="106680" y="193358"/>
                  <a:pt x="198120" y="116205"/>
                </a:cubicBezTo>
                <a:cubicBezTo>
                  <a:pt x="289560" y="39053"/>
                  <a:pt x="402908" y="0"/>
                  <a:pt x="538163" y="0"/>
                </a:cubicBezTo>
                <a:cubicBezTo>
                  <a:pt x="631508" y="0"/>
                  <a:pt x="718185" y="20003"/>
                  <a:pt x="796290" y="60008"/>
                </a:cubicBezTo>
                <a:cubicBezTo>
                  <a:pt x="875348" y="100013"/>
                  <a:pt x="935355" y="155258"/>
                  <a:pt x="977265" y="223838"/>
                </a:cubicBezTo>
                <a:cubicBezTo>
                  <a:pt x="1019175" y="293370"/>
                  <a:pt x="1040130" y="366713"/>
                  <a:pt x="1040130" y="444817"/>
                </a:cubicBezTo>
                <a:cubicBezTo>
                  <a:pt x="1040130" y="519113"/>
                  <a:pt x="1020128" y="586740"/>
                  <a:pt x="980123" y="646748"/>
                </a:cubicBezTo>
                <a:cubicBezTo>
                  <a:pt x="940118" y="707708"/>
                  <a:pt x="881063" y="756285"/>
                  <a:pt x="803910" y="791527"/>
                </a:cubicBezTo>
                <a:cubicBezTo>
                  <a:pt x="904875" y="815340"/>
                  <a:pt x="983933" y="863918"/>
                  <a:pt x="1040130" y="937260"/>
                </a:cubicBezTo>
                <a:cubicBezTo>
                  <a:pt x="1096328" y="1010602"/>
                  <a:pt x="1123950" y="1102995"/>
                  <a:pt x="1123950" y="1213485"/>
                </a:cubicBezTo>
              </a:path>
            </a:pathLst>
          </a:custGeom>
          <a:noFill/>
          <a:ln w="38100" cap="flat">
            <a:solidFill>
              <a:srgbClr val="F6408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84" name="Group 1683">
            <a:extLst>
              <a:ext uri="{FF2B5EF4-FFF2-40B4-BE49-F238E27FC236}">
                <a16:creationId xmlns:a16="http://schemas.microsoft.com/office/drawing/2014/main" id="{36E36DA2-A936-4CA0-B09B-636F789C31D0}"/>
              </a:ext>
            </a:extLst>
          </p:cNvPr>
          <p:cNvGrpSpPr/>
          <p:nvPr/>
        </p:nvGrpSpPr>
        <p:grpSpPr>
          <a:xfrm>
            <a:off x="5497311" y="2142325"/>
            <a:ext cx="1519560" cy="2138570"/>
            <a:chOff x="774840" y="3067505"/>
            <a:chExt cx="1519560" cy="2138570"/>
          </a:xfrm>
        </p:grpSpPr>
        <p:sp>
          <p:nvSpPr>
            <p:cNvPr id="1685" name="TextBox 1684">
              <a:extLst>
                <a:ext uri="{FF2B5EF4-FFF2-40B4-BE49-F238E27FC236}">
                  <a16:creationId xmlns:a16="http://schemas.microsoft.com/office/drawing/2014/main" id="{F925DB9A-3D7E-49CE-BB97-5AFEA1DA431B}"/>
                </a:ext>
              </a:extLst>
            </p:cNvPr>
            <p:cNvSpPr txBox="1"/>
            <p:nvPr/>
          </p:nvSpPr>
          <p:spPr>
            <a:xfrm>
              <a:off x="774840" y="3821080"/>
              <a:ext cx="14415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نصب و به‌روزرسانی نرم افزارهای آزمون درصورت نیاز. بررسي سیستم‌هاي سالن آزمون قبل از برگزاري هر آزمون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86" name="TextBox 1685">
              <a:extLst>
                <a:ext uri="{FF2B5EF4-FFF2-40B4-BE49-F238E27FC236}">
                  <a16:creationId xmlns:a16="http://schemas.microsoft.com/office/drawing/2014/main" id="{F807DEB5-AD19-4599-A3E9-37CC0D60CF50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rgbClr val="024B78"/>
                  </a:solidFill>
                  <a:cs typeface="B Nazanin" panose="00000400000000000000" pitchFamily="2" charset="-78"/>
                </a:rPr>
                <a:t>نصب و راه‌اندازی نرم افزار آزمون</a:t>
              </a:r>
              <a:endParaRPr lang="ko-KR" altLang="en-US" sz="1600" b="1" dirty="0">
                <a:solidFill>
                  <a:srgbClr val="024B78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87" name="Group 1686">
            <a:extLst>
              <a:ext uri="{FF2B5EF4-FFF2-40B4-BE49-F238E27FC236}">
                <a16:creationId xmlns:a16="http://schemas.microsoft.com/office/drawing/2014/main" id="{5A172F9A-1E1D-4F16-B84D-59F5222A8B50}"/>
              </a:ext>
            </a:extLst>
          </p:cNvPr>
          <p:cNvGrpSpPr/>
          <p:nvPr/>
        </p:nvGrpSpPr>
        <p:grpSpPr>
          <a:xfrm>
            <a:off x="9339393" y="2142325"/>
            <a:ext cx="1441528" cy="2354013"/>
            <a:chOff x="852872" y="3067505"/>
            <a:chExt cx="1441528" cy="2354013"/>
          </a:xfrm>
        </p:grpSpPr>
        <p:sp>
          <p:nvSpPr>
            <p:cNvPr id="1688" name="TextBox 1687">
              <a:extLst>
                <a:ext uri="{FF2B5EF4-FFF2-40B4-BE49-F238E27FC236}">
                  <a16:creationId xmlns:a16="http://schemas.microsoft.com/office/drawing/2014/main" id="{92D3E532-5BC4-414A-A163-298E3EB6EBE5}"/>
                </a:ext>
              </a:extLst>
            </p:cNvPr>
            <p:cNvSpPr txBox="1"/>
            <p:nvPr/>
          </p:nvSpPr>
          <p:spPr>
            <a:xfrm>
              <a:off x="852872" y="3821080"/>
              <a:ext cx="144152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نظارت و پشتیبانی در روز آزمون</a:t>
              </a:r>
            </a:p>
            <a:p>
              <a:pPr algn="r" rtl="1"/>
              <a:endPara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راهنمایی به مراکز همکار در سایر دانشگاه‌ها در آزمون التنال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89" name="TextBox 1688">
              <a:extLst>
                <a:ext uri="{FF2B5EF4-FFF2-40B4-BE49-F238E27FC236}">
                  <a16:creationId xmlns:a16="http://schemas.microsoft.com/office/drawing/2014/main" id="{174C8B86-AD81-45C3-844A-CA7DA1D36F2C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rgbClr val="BF1B42"/>
                  </a:solidFill>
                  <a:cs typeface="B Nazanin" panose="00000400000000000000" pitchFamily="2" charset="-78"/>
                </a:rPr>
                <a:t>برگزاری</a:t>
              </a:r>
              <a:r>
                <a:rPr lang="fa-IR" altLang="ko-KR" sz="1400" b="1" dirty="0">
                  <a:solidFill>
                    <a:srgbClr val="BF1B42"/>
                  </a:solidFill>
                  <a:cs typeface="Arial" pitchFamily="34" charset="0"/>
                </a:rPr>
                <a:t> آزمون</a:t>
              </a:r>
              <a:endParaRPr lang="ko-KR" altLang="en-US" sz="1400" b="1" dirty="0">
                <a:solidFill>
                  <a:srgbClr val="BF1B42"/>
                </a:solidFill>
                <a:cs typeface="Arial" pitchFamily="34" charset="0"/>
              </a:endParaRPr>
            </a:p>
          </p:txBody>
        </p:sp>
      </p:grpSp>
      <p:grpSp>
        <p:nvGrpSpPr>
          <p:cNvPr id="1690" name="Group 30">
            <a:extLst>
              <a:ext uri="{FF2B5EF4-FFF2-40B4-BE49-F238E27FC236}">
                <a16:creationId xmlns:a16="http://schemas.microsoft.com/office/drawing/2014/main" id="{D5BE1A57-2E16-40B0-90F0-CDE851745CF6}"/>
              </a:ext>
            </a:extLst>
          </p:cNvPr>
          <p:cNvGrpSpPr/>
          <p:nvPr/>
        </p:nvGrpSpPr>
        <p:grpSpPr>
          <a:xfrm>
            <a:off x="1796881" y="2142325"/>
            <a:ext cx="1455939" cy="2558395"/>
            <a:chOff x="838461" y="3067505"/>
            <a:chExt cx="1455939" cy="2558395"/>
          </a:xfrm>
        </p:grpSpPr>
        <p:sp>
          <p:nvSpPr>
            <p:cNvPr id="1691" name="TextBox 1690">
              <a:extLst>
                <a:ext uri="{FF2B5EF4-FFF2-40B4-BE49-F238E27FC236}">
                  <a16:creationId xmlns:a16="http://schemas.microsoft.com/office/drawing/2014/main" id="{69841161-6325-4CD4-81F8-80E13F997EBD}"/>
                </a:ext>
              </a:extLst>
            </p:cNvPr>
            <p:cNvSpPr txBox="1"/>
            <p:nvPr/>
          </p:nvSpPr>
          <p:spPr>
            <a:xfrm>
              <a:off x="838461" y="3810018"/>
              <a:ext cx="144152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تعریف آزمون در سامانه گلستان</a:t>
              </a:r>
            </a:p>
            <a:p>
              <a:pPr algn="just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گزارش گیری پس از ثبت‌نام </a:t>
              </a:r>
            </a:p>
            <a:p>
              <a:pPr algn="just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ارسال اسامی و مدارک به واحد مربوطه جهت ارائه گواهی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92" name="TextBox 1691">
              <a:extLst>
                <a:ext uri="{FF2B5EF4-FFF2-40B4-BE49-F238E27FC236}">
                  <a16:creationId xmlns:a16="http://schemas.microsoft.com/office/drawing/2014/main" id="{5CAF8B7D-03D6-4A3A-9C6D-B6A00A750657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altLang="ko-KR" sz="1600" b="1" dirty="0">
                  <a:solidFill>
                    <a:srgbClr val="F64081"/>
                  </a:solidFill>
                  <a:cs typeface="B Nazanin" panose="00000400000000000000" pitchFamily="2" charset="-78"/>
                </a:rPr>
                <a:t>ثبت نام کاربران</a:t>
              </a:r>
              <a:endParaRPr lang="ko-KR" altLang="en-US" sz="1600" b="1" dirty="0">
                <a:solidFill>
                  <a:srgbClr val="F6408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FA1365-6D5C-A6DF-6631-83F0A8CB7D4C}"/>
              </a:ext>
            </a:extLst>
          </p:cNvPr>
          <p:cNvSpPr txBox="1">
            <a:spLocks/>
          </p:cNvSpPr>
          <p:nvPr/>
        </p:nvSpPr>
        <p:spPr>
          <a:xfrm>
            <a:off x="-225367" y="365725"/>
            <a:ext cx="1219678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b="1" dirty="0">
                <a:solidFill>
                  <a:schemeClr val="accent1"/>
                </a:solidFill>
                <a:cs typeface="B Titr" panose="00000700000000000000" pitchFamily="2" charset="-78"/>
              </a:rPr>
              <a:t>اقدامات انجام شده در برگزاری</a:t>
            </a:r>
            <a:endParaRPr lang="en-US" sz="3200" b="1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1458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0A9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B9408AA-C68B-474D-8C66-F96DB8C851BE}"/>
              </a:ext>
            </a:extLst>
          </p:cNvPr>
          <p:cNvGrpSpPr/>
          <p:nvPr/>
        </p:nvGrpSpPr>
        <p:grpSpPr>
          <a:xfrm>
            <a:off x="803265" y="1352271"/>
            <a:ext cx="8127161" cy="4153457"/>
            <a:chOff x="783771" y="541589"/>
            <a:chExt cx="10374271" cy="530186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6150DD4-0B99-4595-944E-5B52DAEECA18}"/>
                </a:ext>
              </a:extLst>
            </p:cNvPr>
            <p:cNvSpPr/>
            <p:nvPr/>
          </p:nvSpPr>
          <p:spPr>
            <a:xfrm>
              <a:off x="8911710" y="2318515"/>
              <a:ext cx="211382" cy="21138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B6BF0D-2E16-4990-A8C7-0AACB53AAF94}"/>
                </a:ext>
              </a:extLst>
            </p:cNvPr>
            <p:cNvSpPr/>
            <p:nvPr/>
          </p:nvSpPr>
          <p:spPr>
            <a:xfrm>
              <a:off x="2681342" y="4609649"/>
              <a:ext cx="211382" cy="21138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D6FFF1-DEF9-418C-9AE6-214AAD1FD85A}"/>
                </a:ext>
              </a:extLst>
            </p:cNvPr>
            <p:cNvSpPr/>
            <p:nvPr/>
          </p:nvSpPr>
          <p:spPr>
            <a:xfrm>
              <a:off x="5227330" y="2957051"/>
              <a:ext cx="211382" cy="21138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347347-5E92-459A-BF9B-5E06797768D0}"/>
                </a:ext>
              </a:extLst>
            </p:cNvPr>
            <p:cNvSpPr/>
            <p:nvPr/>
          </p:nvSpPr>
          <p:spPr>
            <a:xfrm>
              <a:off x="7701885" y="2178338"/>
              <a:ext cx="211382" cy="21138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B1612E-49B3-4E0E-BBF9-FE1948C99091}"/>
                </a:ext>
              </a:extLst>
            </p:cNvPr>
            <p:cNvSpPr/>
            <p:nvPr/>
          </p:nvSpPr>
          <p:spPr>
            <a:xfrm>
              <a:off x="4296249" y="4809400"/>
              <a:ext cx="211382" cy="21138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EECD7F-8C2E-4524-8B74-D3056083152A}"/>
                </a:ext>
              </a:extLst>
            </p:cNvPr>
            <p:cNvSpPr/>
            <p:nvPr/>
          </p:nvSpPr>
          <p:spPr>
            <a:xfrm>
              <a:off x="7016376" y="3513792"/>
              <a:ext cx="211382" cy="21138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DA5955D-8334-404E-8A2F-CF5E6921DF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771" y="4781171"/>
              <a:ext cx="1897571" cy="1062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31F1CB-43F5-4278-850F-67C64DFC4E5B}"/>
                </a:ext>
              </a:extLst>
            </p:cNvPr>
            <p:cNvCxnSpPr>
              <a:cxnSpLocks/>
              <a:stCxn id="11" idx="2"/>
              <a:endCxn id="8" idx="6"/>
            </p:cNvCxnSpPr>
            <p:nvPr/>
          </p:nvCxnSpPr>
          <p:spPr>
            <a:xfrm flipH="1" flipV="1">
              <a:off x="2892724" y="4715340"/>
              <a:ext cx="1403525" cy="1997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C1DF1A-374A-4D47-A830-5FEBD9990D71}"/>
                </a:ext>
              </a:extLst>
            </p:cNvPr>
            <p:cNvCxnSpPr>
              <a:cxnSpLocks/>
              <a:stCxn id="9" idx="3"/>
              <a:endCxn id="11" idx="7"/>
            </p:cNvCxnSpPr>
            <p:nvPr/>
          </p:nvCxnSpPr>
          <p:spPr>
            <a:xfrm flipH="1">
              <a:off x="4476675" y="3137477"/>
              <a:ext cx="781611" cy="170287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1DF182-FE2D-4120-9C35-9E6B7E51422F}"/>
                </a:ext>
              </a:extLst>
            </p:cNvPr>
            <p:cNvCxnSpPr>
              <a:cxnSpLocks/>
              <a:stCxn id="12" idx="2"/>
              <a:endCxn id="9" idx="6"/>
            </p:cNvCxnSpPr>
            <p:nvPr/>
          </p:nvCxnSpPr>
          <p:spPr>
            <a:xfrm flipH="1" flipV="1">
              <a:off x="5438712" y="3062742"/>
              <a:ext cx="1577664" cy="55674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5858129-5382-42E7-8CEE-5855D7104E9A}"/>
                </a:ext>
              </a:extLst>
            </p:cNvPr>
            <p:cNvCxnSpPr>
              <a:cxnSpLocks/>
              <a:stCxn id="10" idx="3"/>
              <a:endCxn id="12" idx="7"/>
            </p:cNvCxnSpPr>
            <p:nvPr/>
          </p:nvCxnSpPr>
          <p:spPr>
            <a:xfrm flipH="1">
              <a:off x="7196802" y="2358764"/>
              <a:ext cx="536039" cy="11859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C817C6-39E7-4CC6-A110-3198433CAD71}"/>
                </a:ext>
              </a:extLst>
            </p:cNvPr>
            <p:cNvCxnSpPr>
              <a:cxnSpLocks/>
              <a:stCxn id="10" idx="6"/>
              <a:endCxn id="7" idx="2"/>
            </p:cNvCxnSpPr>
            <p:nvPr/>
          </p:nvCxnSpPr>
          <p:spPr>
            <a:xfrm>
              <a:off x="7913267" y="2284029"/>
              <a:ext cx="998443" cy="1401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36AF505-C6A8-4E88-A80D-479C8C56707D}"/>
                </a:ext>
              </a:extLst>
            </p:cNvPr>
            <p:cNvCxnSpPr>
              <a:cxnSpLocks/>
              <a:stCxn id="7" idx="7"/>
            </p:cNvCxnSpPr>
            <p:nvPr/>
          </p:nvCxnSpPr>
          <p:spPr>
            <a:xfrm flipV="1">
              <a:off x="9092136" y="541589"/>
              <a:ext cx="2065906" cy="18078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DBE1E0-7CCE-42AB-B477-8299757C0EB8}"/>
              </a:ext>
            </a:extLst>
          </p:cNvPr>
          <p:cNvGrpSpPr/>
          <p:nvPr/>
        </p:nvGrpSpPr>
        <p:grpSpPr>
          <a:xfrm>
            <a:off x="5555281" y="2919633"/>
            <a:ext cx="4788634" cy="1122744"/>
            <a:chOff x="6674153" y="2769598"/>
            <a:chExt cx="4788634" cy="11227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626FB7-3D2D-46CF-9FC1-1F7E48B27DE4}"/>
                </a:ext>
              </a:extLst>
            </p:cNvPr>
            <p:cNvSpPr txBox="1"/>
            <p:nvPr/>
          </p:nvSpPr>
          <p:spPr>
            <a:xfrm>
              <a:off x="6674153" y="2769598"/>
              <a:ext cx="4777152" cy="6340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indent="0" algn="r" rtl="1">
                <a:lnSpc>
                  <a:spcPct val="110000"/>
                </a:lnSpc>
                <a:buNone/>
              </a:pPr>
              <a:r>
                <a:rPr lang="fa-IR" sz="3200" b="1" dirty="0">
                  <a:solidFill>
                    <a:schemeClr val="bg1"/>
                  </a:solidFill>
                  <a:cs typeface="B Titr" panose="00000700000000000000" pitchFamily="2" charset="-78"/>
                </a:rPr>
                <a:t>عارضه یابی و پیشنهادات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34CDC6-5A9A-4E9E-9B35-D92B4CF9AE45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42F913-4274-4F88-92C3-1E8CBFCE0D75}"/>
              </a:ext>
            </a:extLst>
          </p:cNvPr>
          <p:cNvGrpSpPr/>
          <p:nvPr/>
        </p:nvGrpSpPr>
        <p:grpSpPr>
          <a:xfrm>
            <a:off x="2622275" y="2026191"/>
            <a:ext cx="5685702" cy="2689678"/>
            <a:chOff x="2769103" y="2028607"/>
            <a:chExt cx="7324350" cy="3464857"/>
          </a:xfrm>
          <a:scene3d>
            <a:camera prst="isometricOffAxis1Right">
              <a:rot lat="1080000" lon="19200000" rev="0"/>
            </a:camera>
            <a:lightRig rig="threePt" dir="t"/>
          </a:scene3d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C0177B-15CC-406E-B9FD-8DFE81FB93BF}"/>
                </a:ext>
              </a:extLst>
            </p:cNvPr>
            <p:cNvSpPr/>
            <p:nvPr/>
          </p:nvSpPr>
          <p:spPr>
            <a:xfrm>
              <a:off x="454587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P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C48F445-8BE7-4981-A5B5-6198BC407CB8}"/>
                </a:ext>
              </a:extLst>
            </p:cNvPr>
            <p:cNvSpPr/>
            <p:nvPr/>
          </p:nvSpPr>
          <p:spPr>
            <a:xfrm>
              <a:off x="5316583" y="2210906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Bell MT" panose="02020503060305020303" pitchFamily="18" charset="0"/>
                </a:rPr>
                <a:t>R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8EAD17-8998-47AD-87FB-B0D626403A41}"/>
                </a:ext>
              </a:extLst>
            </p:cNvPr>
            <p:cNvSpPr/>
            <p:nvPr/>
          </p:nvSpPr>
          <p:spPr>
            <a:xfrm>
              <a:off x="6087291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A21AF3-CAC9-40AF-AE7A-E8F4670348BE}"/>
                </a:ext>
              </a:extLst>
            </p:cNvPr>
            <p:cNvSpPr/>
            <p:nvPr/>
          </p:nvSpPr>
          <p:spPr>
            <a:xfrm>
              <a:off x="6857999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F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99FDC92-68E0-4E7D-B8AF-B15C4399FD61}"/>
                </a:ext>
              </a:extLst>
            </p:cNvPr>
            <p:cNvSpPr/>
            <p:nvPr/>
          </p:nvSpPr>
          <p:spPr>
            <a:xfrm>
              <a:off x="7628707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I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97A0FD3-6539-43F0-A183-52BE6D2706D0}"/>
                </a:ext>
              </a:extLst>
            </p:cNvPr>
            <p:cNvSpPr/>
            <p:nvPr/>
          </p:nvSpPr>
          <p:spPr>
            <a:xfrm>
              <a:off x="839941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T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88149F-30A9-4632-A958-82267F32417C}"/>
                </a:ext>
              </a:extLst>
            </p:cNvPr>
            <p:cNvSpPr/>
            <p:nvPr/>
          </p:nvSpPr>
          <p:spPr>
            <a:xfrm>
              <a:off x="5316583" y="3085011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Bell MT" panose="02020503060305020303" pitchFamily="18" charset="0"/>
                </a:rPr>
                <a:t>I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8C3719-F231-410F-9CE7-3DBD14124378}"/>
                </a:ext>
              </a:extLst>
            </p:cNvPr>
            <p:cNvSpPr/>
            <p:nvPr/>
          </p:nvSpPr>
          <p:spPr>
            <a:xfrm>
              <a:off x="5316583" y="3945249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Bell MT" panose="02020503060305020303" pitchFamily="18" charset="0"/>
                </a:rPr>
                <a:t>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9F7F1B-1A07-4393-815F-61E42BCAC359}"/>
                </a:ext>
              </a:extLst>
            </p:cNvPr>
            <p:cNvSpPr/>
            <p:nvPr/>
          </p:nvSpPr>
          <p:spPr>
            <a:xfrm>
              <a:off x="5316583" y="4805487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Bell MT" panose="02020503060305020303" pitchFamily="18" charset="0"/>
                </a:rPr>
                <a:t>K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92D8ED-B179-482B-B78F-6DD22C600E81}"/>
                </a:ext>
              </a:extLst>
            </p:cNvPr>
            <p:cNvSpPr/>
            <p:nvPr/>
          </p:nvSpPr>
          <p:spPr>
            <a:xfrm>
              <a:off x="4545874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A8CA32-28BD-4758-96FD-8E6EBE4B46F4}"/>
                </a:ext>
              </a:extLst>
            </p:cNvPr>
            <p:cNvSpPr/>
            <p:nvPr/>
          </p:nvSpPr>
          <p:spPr>
            <a:xfrm>
              <a:off x="3775165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L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F226E3B-7EE4-4255-BBD8-D56135807BAE}"/>
                </a:ext>
              </a:extLst>
            </p:cNvPr>
            <p:cNvSpPr/>
            <p:nvPr/>
          </p:nvSpPr>
          <p:spPr>
            <a:xfrm>
              <a:off x="6096000" y="3942025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S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3474AD4B-9D6E-4A90-A27D-39CBD803EBCB}"/>
                </a:ext>
              </a:extLst>
            </p:cNvPr>
            <p:cNvSpPr/>
            <p:nvPr/>
          </p:nvSpPr>
          <p:spPr>
            <a:xfrm rot="5400000">
              <a:off x="9096256" y="2102474"/>
              <a:ext cx="1071063" cy="923330"/>
            </a:xfrm>
            <a:prstGeom prst="triangle">
              <a:avLst/>
            </a:prstGeom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Bell MT" panose="02020503060305020303" pitchFamily="18" charset="0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1D99D598-19E9-43C5-AC98-51449DC11B58}"/>
                </a:ext>
              </a:extLst>
            </p:cNvPr>
            <p:cNvSpPr/>
            <p:nvPr/>
          </p:nvSpPr>
          <p:spPr>
            <a:xfrm rot="16200000">
              <a:off x="2695236" y="3824347"/>
              <a:ext cx="1071063" cy="923330"/>
            </a:xfrm>
            <a:prstGeom prst="triangle">
              <a:avLst/>
            </a:prstGeom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31672" y="1914273"/>
            <a:ext cx="79877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7836" y="417407"/>
            <a:ext cx="8010524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1219170" rtl="1">
              <a:lnSpc>
                <a:spcPct val="115000"/>
              </a:lnSpc>
              <a:spcAft>
                <a:spcPts val="1067"/>
              </a:spcAft>
              <a:defRPr/>
            </a:pPr>
            <a:r>
              <a:rPr lang="fa-IR" sz="3600" b="1" kern="0" noProof="0" dirty="0">
                <a:solidFill>
                  <a:srgbClr val="963334">
                    <a:lumMod val="75000"/>
                  </a:srgbClr>
                </a:solidFill>
                <a:latin typeface="Calibri"/>
                <a:ea typeface="Arial"/>
                <a:cs typeface="B Titr" panose="00000700000000000000" pitchFamily="2" charset="-78"/>
                <a:sym typeface="Arial"/>
              </a:rPr>
              <a:t>اهم نقاط قابل بهبود</a:t>
            </a:r>
            <a:endParaRPr kumimoji="0" lang="fa-IR" sz="3600" b="1" i="0" u="none" strike="noStrike" kern="0" cap="none" spc="0" normalizeH="0" baseline="0" noProof="0" dirty="0">
              <a:ln>
                <a:noFill/>
              </a:ln>
              <a:solidFill>
                <a:srgbClr val="963334">
                  <a:lumMod val="75000"/>
                </a:srgbClr>
              </a:solidFill>
              <a:effectLst/>
              <a:uLnTx/>
              <a:uFillTx/>
              <a:latin typeface="Calibri"/>
              <a:ea typeface="Arial"/>
              <a:cs typeface="B Titr" panose="00000700000000000000" pitchFamily="2" charset="-78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6971" y="2724462"/>
            <a:ext cx="9103123" cy="721341"/>
            <a:chOff x="0" y="446802"/>
            <a:chExt cx="9103123" cy="908929"/>
          </a:xfrm>
          <a:solidFill>
            <a:schemeClr val="bg2">
              <a:lumMod val="10000"/>
              <a:lumOff val="90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0" y="446802"/>
              <a:ext cx="9103123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0" y="499057"/>
              <a:ext cx="9103123" cy="7073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بومی نشدن عملیات پشتیبانی سامانه آموزش مجازی</a:t>
              </a:r>
              <a:endPara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9743723" y="2699509"/>
            <a:ext cx="795713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936971" y="4022244"/>
            <a:ext cx="8984173" cy="745990"/>
            <a:chOff x="8763" y="1796160"/>
            <a:chExt cx="8772727" cy="92634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8763" y="1813577"/>
              <a:ext cx="8772727" cy="908929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480195"/>
                <a:satOff val="-50000"/>
                <a:lumOff val="5098"/>
                <a:alphaOff val="0"/>
              </a:schemeClr>
            </a:fillRef>
            <a:effectRef idx="3">
              <a:schemeClr val="accent4">
                <a:hueOff val="-5480195"/>
                <a:satOff val="-50000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8763" y="1796160"/>
              <a:ext cx="8772727" cy="84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21463" bIns="78740" numCol="1" spcCol="1270" anchor="ctr" anchorCtr="0">
              <a:noAutofit/>
            </a:bodyPr>
            <a:lstStyle/>
            <a:p>
              <a:pPr marL="66675" marR="540385" algn="just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6097905" algn="r"/>
                </a:tabLst>
              </a:pPr>
              <a:r>
                <a:rPr lang="fa-IR" sz="2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تولید محتوای محدود (تعامل با اعضای هیات علمی)</a:t>
              </a:r>
              <a:endPara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9583704" y="4012702"/>
            <a:ext cx="814892" cy="765868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37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4977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1B2D7-42A9-4D33-9DF3-E9D14DC1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2" y="576738"/>
            <a:ext cx="6853531" cy="1477047"/>
          </a:xfrm>
          <a:ln w="57150">
            <a:solidFill>
              <a:srgbClr val="298746"/>
            </a:solidFill>
          </a:ln>
        </p:spPr>
        <p:txBody>
          <a:bodyPr/>
          <a:lstStyle/>
          <a:p>
            <a:pPr algn="ctr" rtl="1"/>
            <a:br>
              <a:rPr lang="fa-IR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اداره </a:t>
            </a:r>
            <a:r>
              <a:rPr lang="fa-IR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آموزش‌های</a:t>
            </a:r>
            <a:r>
              <a:rPr lang="fa-IR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آزاد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6CA1C-F310-4F74-B8BD-910D73BB2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907" y="2326341"/>
            <a:ext cx="8122023" cy="4023360"/>
          </a:xfrm>
          <a:ln w="57150">
            <a:solidFill>
              <a:srgbClr val="298746"/>
            </a:solidFill>
          </a:ln>
          <a:effectLst/>
        </p:spPr>
        <p:txBody>
          <a:bodyPr>
            <a:normAutofit fontScale="40000" lnSpcReduction="20000"/>
          </a:bodyPr>
          <a:lstStyle/>
          <a:p>
            <a:pPr marL="0" indent="0" algn="r" rtl="1">
              <a:buNone/>
            </a:pPr>
            <a:endParaRPr lang="fa-IR" dirty="0"/>
          </a:p>
          <a:p>
            <a:pPr marL="0" indent="0" algn="ctr" rtl="1">
              <a:buNone/>
            </a:pPr>
            <a:r>
              <a:rPr lang="fa-IR" sz="11100" dirty="0">
                <a:latin typeface="IranNastaliq" panose="02020505000000020003" pitchFamily="18" charset="0"/>
                <a:cs typeface="IranNastaliq" panose="02020505000000020003" pitchFamily="18" charset="0"/>
              </a:rPr>
              <a:t>                  ریحانه ماله میر</a:t>
            </a:r>
          </a:p>
          <a:p>
            <a:pPr marL="0" indent="0" algn="ctr" rtl="1">
              <a:buNone/>
            </a:pPr>
            <a:r>
              <a:rPr lang="fa-IR" sz="11100" dirty="0">
                <a:latin typeface="IranNastaliq" panose="02020505000000020003" pitchFamily="18" charset="0"/>
                <a:cs typeface="IranNastaliq" panose="02020505000000020003" pitchFamily="18" charset="0"/>
              </a:rPr>
              <a:t>                                                                                          کارشناس مسئول </a:t>
            </a:r>
            <a:r>
              <a:rPr lang="fa-IR" sz="11100" dirty="0" err="1">
                <a:latin typeface="IranNastaliq" panose="02020505000000020003" pitchFamily="18" charset="0"/>
                <a:cs typeface="IranNastaliq" panose="02020505000000020003" pitchFamily="18" charset="0"/>
              </a:rPr>
              <a:t>آموزش‌های</a:t>
            </a:r>
            <a:r>
              <a:rPr lang="fa-IR" sz="11100" dirty="0">
                <a:latin typeface="IranNastaliq" panose="02020505000000020003" pitchFamily="18" charset="0"/>
                <a:cs typeface="IranNastaliq" panose="02020505000000020003" pitchFamily="18" charset="0"/>
              </a:rPr>
              <a:t> آزاد </a:t>
            </a:r>
          </a:p>
          <a:p>
            <a:pPr marL="0" indent="0" algn="ctr" rtl="1">
              <a:buNone/>
            </a:pPr>
            <a:r>
              <a:rPr lang="fa-IR" sz="11100" dirty="0">
                <a:latin typeface="IranNastaliq" panose="02020505000000020003" pitchFamily="18" charset="0"/>
                <a:cs typeface="IranNastaliq" panose="02020505000000020003" pitchFamily="18" charset="0"/>
              </a:rPr>
              <a:t>                                                                                                                02185692836-02185692787</a:t>
            </a:r>
          </a:p>
          <a:p>
            <a:pPr marL="0" indent="0" algn="ctr" rtl="1">
              <a:buNone/>
            </a:pPr>
            <a:r>
              <a:rPr lang="fa-IR" sz="11100" dirty="0">
                <a:latin typeface="IranNastaliq" panose="02020505000000020003" pitchFamily="18" charset="0"/>
                <a:cs typeface="IranNastaliq" panose="02020505000000020003" pitchFamily="18" charset="0"/>
              </a:rPr>
              <a:t>                                                                                طبقه </a:t>
            </a:r>
            <a:r>
              <a:rPr lang="fa-IR" sz="11100" dirty="0" err="1">
                <a:latin typeface="IranNastaliq" panose="02020505000000020003" pitchFamily="18" charset="0"/>
                <a:cs typeface="IranNastaliq" panose="02020505000000020003" pitchFamily="18" charset="0"/>
              </a:rPr>
              <a:t>همکف</a:t>
            </a:r>
            <a:r>
              <a:rPr lang="fa-IR" sz="11100" dirty="0">
                <a:latin typeface="IranNastaliq" panose="02020505000000020003" pitchFamily="18" charset="0"/>
                <a:cs typeface="IranNastaliq" panose="02020505000000020003" pitchFamily="18" charset="0"/>
              </a:rPr>
              <a:t> ساختمان شهید نوری</a:t>
            </a:r>
          </a:p>
          <a:p>
            <a:pPr algn="ctr" rtl="1"/>
            <a:r>
              <a:rPr lang="fa-IR" dirty="0"/>
              <a:t> 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vc@alzahra.ac.ir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marL="0" indent="0" algn="ctr" rtl="1">
              <a:buNone/>
            </a:pPr>
            <a:r>
              <a:rPr lang="en-US" dirty="0"/>
              <a:t> </a:t>
            </a:r>
            <a:endParaRPr lang="fa-I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BF4C2C-83CA-42C2-8BA3-E1F944B3E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880" y="2596839"/>
            <a:ext cx="1353943" cy="1575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AB60E-D5C9-4E0B-BFB3-23121FA72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882" y="2596839"/>
            <a:ext cx="315199" cy="315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7FD06D-563C-448C-8D31-0D4896595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882" y="3238080"/>
            <a:ext cx="381839" cy="381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2E1A70-7BC9-414C-B2A4-68851D3A0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105" y="3823777"/>
            <a:ext cx="427016" cy="427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9E5D45-E672-4AEE-B2C8-7E8F4BB49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0804" y="4602869"/>
            <a:ext cx="381840" cy="381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FB9026-18C2-4381-A469-67B79156CA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8715" y="5257265"/>
            <a:ext cx="517795" cy="381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85A5FD-5492-4904-915F-EBA3C56965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7252" y="702032"/>
            <a:ext cx="1336577" cy="12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50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1666-D246-4935-BB28-BD719C725BF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298746"/>
            </a:solidFill>
          </a:ln>
        </p:spPr>
        <p:txBody>
          <a:bodyPr/>
          <a:lstStyle/>
          <a:p>
            <a:pPr algn="ctr"/>
            <a:b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اهم فعالیت های اداره </a:t>
            </a:r>
            <a:r>
              <a:rPr lang="fa-IR" b="1" dirty="0" err="1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آموزش‌های</a:t>
            </a: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آزاد در سال 1403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49F2-9676-470F-A335-82081FDB8477}"/>
              </a:ext>
            </a:extLst>
          </p:cNvPr>
          <p:cNvSpPr>
            <a:spLocks noGrp="1"/>
          </p:cNvSpPr>
          <p:nvPr>
            <p:ph idx="1"/>
          </p:nvPr>
        </p:nvSpPr>
        <p:spPr>
          <a:ln w="57150">
            <a:solidFill>
              <a:srgbClr val="298746"/>
            </a:solidFill>
          </a:ln>
        </p:spPr>
        <p:txBody>
          <a:bodyPr/>
          <a:lstStyle/>
          <a:p>
            <a:pPr marL="0" indent="0">
              <a:buNone/>
            </a:pPr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تجهیز و آماده سازی طبقه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همکف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ساختمان شهید نوری</a:t>
            </a:r>
          </a:p>
          <a:p>
            <a:pPr marL="0" indent="0">
              <a:buNone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                  به عنوان فضای اختصاصی برگزاری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دوره‌های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آموزشی آزاد</a:t>
            </a:r>
          </a:p>
          <a:p>
            <a:pPr marL="0" indent="0">
              <a:buNone/>
            </a:pPr>
            <a:endParaRPr lang="fa-IR" sz="3200" dirty="0">
              <a:solidFill>
                <a:srgbClr val="00B05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1E3B6-E096-4A04-98F4-C29C2431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7ADC97-2165-495D-8253-547351C15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" y="2467157"/>
            <a:ext cx="4154022" cy="3267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DA3B1F-1209-4270-ACCA-94FF97329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170" y="657299"/>
            <a:ext cx="134123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1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3843FF68-19BE-423C-9DC8-DABC5F4F6D84}"/>
              </a:ext>
            </a:extLst>
          </p:cNvPr>
          <p:cNvSpPr txBox="1">
            <a:spLocks/>
          </p:cNvSpPr>
          <p:nvPr/>
        </p:nvSpPr>
        <p:spPr>
          <a:xfrm>
            <a:off x="9894205" y="423711"/>
            <a:ext cx="309634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fa-IR" altLang="ko-KR" sz="2800" b="1" dirty="0">
                <a:solidFill>
                  <a:schemeClr val="accent1"/>
                </a:solidFill>
                <a:latin typeface="+mj-lt"/>
                <a:cs typeface="B Titr" panose="00000700000000000000" pitchFamily="2" charset="-78"/>
              </a:rPr>
              <a:t>معرفی مرکز</a:t>
            </a:r>
            <a:endParaRPr lang="en-US" altLang="ko-KR" sz="3600" b="1" dirty="0">
              <a:solidFill>
                <a:schemeClr val="accent1"/>
              </a:solidFill>
              <a:latin typeface="+mj-lt"/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69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1666-D246-4935-BB28-BD719C725BF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298746"/>
            </a:solidFill>
          </a:ln>
        </p:spPr>
        <p:txBody>
          <a:bodyPr/>
          <a:lstStyle/>
          <a:p>
            <a:pPr algn="ctr"/>
            <a:b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اهم فعالیت های اداره </a:t>
            </a:r>
            <a:r>
              <a:rPr lang="fa-IR" b="1" dirty="0" err="1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آموزش‌های</a:t>
            </a: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آزاد در سال 1403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49F2-9676-470F-A335-82081FDB8477}"/>
              </a:ext>
            </a:extLst>
          </p:cNvPr>
          <p:cNvSpPr>
            <a:spLocks noGrp="1"/>
          </p:cNvSpPr>
          <p:nvPr>
            <p:ph idx="1"/>
          </p:nvPr>
        </p:nvSpPr>
        <p:spPr>
          <a:ln w="57150">
            <a:solidFill>
              <a:srgbClr val="298746"/>
            </a:solidFill>
          </a:ln>
        </p:spPr>
        <p:txBody>
          <a:bodyPr/>
          <a:lstStyle/>
          <a:p>
            <a:pPr marL="0" indent="0">
              <a:buNone/>
            </a:pPr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اخذ موافقت اصولی برگزاری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دوره‌های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آموزشی بازار سرمایه </a:t>
            </a:r>
            <a:r>
              <a:rPr lang="en-US" sz="2400" dirty="0">
                <a:solidFill>
                  <a:srgbClr val="298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MBA</a:t>
            </a:r>
            <a:r>
              <a:rPr lang="fa-IR" sz="3200" dirty="0">
                <a:solidFill>
                  <a:srgbClr val="298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                   از سازمان بورس و اوراق بهادار</a:t>
            </a:r>
          </a:p>
          <a:p>
            <a:pPr marL="342900" marR="0" lvl="0" indent="-342900" algn="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انعقاد قرارداد برگزاری دوره کارشناس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حرفه‌ای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بازار سرمایه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MBA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lang="fa-IR" sz="3200" dirty="0">
                <a:solidFill>
                  <a:srgbClr val="298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با شرکت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اطلاع‌رسانی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و آموزش بورس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IranNastaliq" panose="02020505000000020003" pitchFamily="18" charset="0"/>
                <a:cs typeface="IranNastaliq" panose="02020505000000020003" pitchFamily="18" charset="0"/>
              </a:rPr>
              <a:t>انجام پیش ثبت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‌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IranNastaliq" panose="02020505000000020003" pitchFamily="18" charset="0"/>
                <a:cs typeface="IranNastaliq" panose="02020505000000020003" pitchFamily="18" charset="0"/>
              </a:rPr>
              <a:t>نام مصاحبه 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دوره کارشناس </a:t>
            </a:r>
            <a:r>
              <a:rPr kumimoji="0" lang="fa-I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حرفه‌ای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بازار سرمایه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MBA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rgbClr val="298746"/>
              </a:solidFill>
              <a:effectLst/>
              <a:uLnTx/>
              <a:uFillTx/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a-IR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1E3B6-E096-4A04-98F4-C29C2431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A3B1F-1209-4270-ACCA-94FF9732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70" y="657299"/>
            <a:ext cx="1341236" cy="12254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F43DA9-D6B2-4B75-98F2-E28D74B51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42" y="2322975"/>
            <a:ext cx="3377387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425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1666-D246-4935-BB28-BD719C725BF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298746"/>
            </a:solidFill>
          </a:ln>
        </p:spPr>
        <p:txBody>
          <a:bodyPr/>
          <a:lstStyle/>
          <a:p>
            <a:pPr algn="ctr"/>
            <a:b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اهم فعالیت های اداره </a:t>
            </a:r>
            <a:r>
              <a:rPr lang="fa-IR" b="1" dirty="0" err="1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آموزش‌های</a:t>
            </a: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آزاد در سال 1403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49F2-9676-470F-A335-82081FDB8477}"/>
              </a:ext>
            </a:extLst>
          </p:cNvPr>
          <p:cNvSpPr>
            <a:spLocks noGrp="1"/>
          </p:cNvSpPr>
          <p:nvPr>
            <p:ph idx="1"/>
          </p:nvPr>
        </p:nvSpPr>
        <p:spPr>
          <a:ln w="57150">
            <a:solidFill>
              <a:srgbClr val="298746"/>
            </a:solidFill>
          </a:ln>
        </p:spPr>
        <p:txBody>
          <a:bodyPr/>
          <a:lstStyle/>
          <a:p>
            <a:pPr marL="0" indent="0">
              <a:buNone/>
            </a:pPr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برگزاری سه دوره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دانش‌افزایی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،  ویژه اعضای هیات علمی سراسر کشور</a:t>
            </a:r>
          </a:p>
          <a:p>
            <a:pPr marL="0" indent="0">
              <a:buNone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                به مناسبت گرامیداشت دهه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سرآمدی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آموزش در اردیبهشت ماه 1403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1E3B6-E096-4A04-98F4-C29C2431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A3B1F-1209-4270-ACCA-94FF9732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70" y="657299"/>
            <a:ext cx="1341236" cy="1225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630F00-5B8A-44B2-8579-F9580AE65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6" y="2318662"/>
            <a:ext cx="3574422" cy="35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11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1666-D246-4935-BB28-BD719C725BF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298746"/>
            </a:solidFill>
          </a:ln>
        </p:spPr>
        <p:txBody>
          <a:bodyPr/>
          <a:lstStyle/>
          <a:p>
            <a:pPr algn="ctr"/>
            <a:b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اهم فعالیت های اداره </a:t>
            </a:r>
            <a:r>
              <a:rPr lang="fa-IR" b="1" dirty="0" err="1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آموزش‌های</a:t>
            </a: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آزاد در سال 1403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49F2-9676-470F-A335-82081FDB8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61235"/>
          </a:xfrm>
          <a:ln w="57150">
            <a:solidFill>
              <a:srgbClr val="298746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 algn="ctr">
              <a:buNone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برگزاری آزمون تعیین سطح زبان انگلیسی  دانشگاه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الزهرا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(س) ویژه دانشجویان تحصیلات تکمیلی</a:t>
            </a:r>
          </a:p>
          <a:p>
            <a:pPr marL="0" indent="0" algn="ctr">
              <a:buNone/>
            </a:pPr>
            <a:r>
              <a:rPr lang="fa-IR" sz="5400" b="1" dirty="0">
                <a:solidFill>
                  <a:srgbClr val="7030A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و ایجاد نام انحصاری </a:t>
            </a:r>
          </a:p>
          <a:p>
            <a:pPr marL="0" indent="0">
              <a:buNone/>
            </a:pPr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298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Alzahra University English Language Test</a:t>
            </a:r>
            <a:endParaRPr lang="fa-IR" sz="3200" b="1" dirty="0">
              <a:solidFill>
                <a:srgbClr val="298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1E3B6-E096-4A04-98F4-C29C2431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A3B1F-1209-4270-ACCA-94FF9732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70" y="657299"/>
            <a:ext cx="1341236" cy="1225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D13D71-28C2-45E4-9460-550255B2F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723" y="4313933"/>
            <a:ext cx="5685889" cy="1183719"/>
          </a:xfrm>
          <a:prstGeom prst="rect">
            <a:avLst/>
          </a:prstGeom>
          <a:ln w="28575">
            <a:solidFill>
              <a:srgbClr val="298746"/>
            </a:solidFill>
          </a:ln>
        </p:spPr>
      </p:pic>
    </p:spTree>
    <p:extLst>
      <p:ext uri="{BB962C8B-B14F-4D97-AF65-F5344CB8AC3E}">
        <p14:creationId xmlns:p14="http://schemas.microsoft.com/office/powerpoint/2010/main" val="650608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1666-D246-4935-BB28-BD719C725BF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298746"/>
            </a:solidFill>
          </a:ln>
        </p:spPr>
        <p:txBody>
          <a:bodyPr/>
          <a:lstStyle/>
          <a:p>
            <a:pPr algn="ctr"/>
            <a:b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اهم فعالیت های اداره </a:t>
            </a:r>
            <a:r>
              <a:rPr lang="fa-IR" b="1" dirty="0" err="1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آموزش‌های</a:t>
            </a: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آزاد در سال 1403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49F2-9676-470F-A335-82081FDB8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  <a:ln w="57150">
            <a:solidFill>
              <a:srgbClr val="298746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>
              <a:buNone/>
            </a:pPr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تهیه 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فلوچارت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( 2 سند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تهیه فرم (9 سند)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شیوه نامه اجرایی ( 2 سند)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تهیه و تدوین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شیوه‌نامه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اجرایی برگزاری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دوره‌های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توانمندسازی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زبان انگلیسی دانشجویان دکتری </a:t>
            </a:r>
          </a:p>
          <a:p>
            <a:pPr marL="0" indent="0">
              <a:buNone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                  ( مصوب مورخ 1403/02/25 شورای آموزشی و تحصیلات تکمیلی دانشگاه)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بازنگری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شیوه‌نامه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اجرایی برگزاری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دوره‌های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توانمندسازی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زبان انگلیسی دانشجویان دکتری </a:t>
            </a:r>
          </a:p>
          <a:p>
            <a:pPr marL="0" indent="0">
              <a:buNone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                    ( مصوب مورخ 1403/07/03 شورای آموزشی و تحصیلات تکمیلی دانشگاه)</a:t>
            </a:r>
          </a:p>
          <a:p>
            <a:pPr>
              <a:buFont typeface="Wingdings" panose="05000000000000000000" pitchFamily="2" charset="2"/>
              <a:buChar char="ü"/>
            </a:pPr>
            <a:endParaRPr lang="fa-IR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A3B1F-1209-4270-ACCA-94FF9732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70" y="657299"/>
            <a:ext cx="1341236" cy="1225402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E6494C40-ABBD-422B-955F-A9B749AE82F2}"/>
              </a:ext>
            </a:extLst>
          </p:cNvPr>
          <p:cNvSpPr/>
          <p:nvPr/>
        </p:nvSpPr>
        <p:spPr>
          <a:xfrm>
            <a:off x="4427568" y="2268166"/>
            <a:ext cx="4504764" cy="960156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ارتقاء سطح دانش سازمانی و </a:t>
            </a:r>
            <a:r>
              <a:rPr kumimoji="0" lang="fa-I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مستندسازی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فرآیندها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4B725-8FCB-4631-BB62-AE3622C3D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3" y="2285245"/>
            <a:ext cx="2839820" cy="44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448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1666-D246-4935-BB28-BD719C725BF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298746"/>
            </a:solidFill>
          </a:ln>
        </p:spPr>
        <p:txBody>
          <a:bodyPr/>
          <a:lstStyle/>
          <a:p>
            <a:pPr algn="ctr"/>
            <a:b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اهم فعالیت های اداره </a:t>
            </a:r>
            <a:r>
              <a:rPr lang="fa-IR" b="1" dirty="0" err="1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آموزش‌های</a:t>
            </a: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آزاد در سال 1403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49F2-9676-470F-A335-82081FDB8477}"/>
              </a:ext>
            </a:extLst>
          </p:cNvPr>
          <p:cNvSpPr>
            <a:spLocks noGrp="1"/>
          </p:cNvSpPr>
          <p:nvPr>
            <p:ph idx="1"/>
          </p:nvPr>
        </p:nvSpPr>
        <p:spPr>
          <a:ln w="57150">
            <a:solidFill>
              <a:srgbClr val="29874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>
              <a:buNone/>
            </a:pPr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تهیه   اسناد به صورت الکترونیکی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حذف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گواهینامه‌های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کاغذی و صدور الکترونیکی مدارک </a:t>
            </a:r>
          </a:p>
          <a:p>
            <a:pPr marL="0" indent="0">
              <a:buNone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                    از طریق سامانه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اتوماسیون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اداری</a:t>
            </a:r>
          </a:p>
          <a:p>
            <a:pPr>
              <a:buFont typeface="Wingdings" panose="05000000000000000000" pitchFamily="2" charset="2"/>
              <a:buChar char="ü"/>
            </a:pPr>
            <a:endParaRPr lang="fa-IR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1E3B6-E096-4A04-98F4-C29C2431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A3B1F-1209-4270-ACCA-94FF9732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70" y="657299"/>
            <a:ext cx="1341236" cy="1225402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E6494C40-ABBD-422B-955F-A9B749AE82F2}"/>
              </a:ext>
            </a:extLst>
          </p:cNvPr>
          <p:cNvSpPr/>
          <p:nvPr/>
        </p:nvSpPr>
        <p:spPr>
          <a:xfrm>
            <a:off x="4427568" y="2268166"/>
            <a:ext cx="4504764" cy="960156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مدیریت سبز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E4B930-CD8C-4F5C-9CF7-3BFCB4641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12" y="2268166"/>
            <a:ext cx="3187793" cy="35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99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1666-D246-4935-BB28-BD719C725BF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298746"/>
            </a:solidFill>
          </a:ln>
        </p:spPr>
        <p:txBody>
          <a:bodyPr/>
          <a:lstStyle/>
          <a:p>
            <a:pPr algn="ctr"/>
            <a:b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اهم فعالیت های اداره </a:t>
            </a:r>
            <a:r>
              <a:rPr lang="fa-IR" b="1" dirty="0" err="1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آموزش‌های</a:t>
            </a: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آزاد در سال 1403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49F2-9676-470F-A335-82081FDB8477}"/>
              </a:ext>
            </a:extLst>
          </p:cNvPr>
          <p:cNvSpPr>
            <a:spLocks noGrp="1"/>
          </p:cNvSpPr>
          <p:nvPr>
            <p:ph idx="1"/>
          </p:nvPr>
        </p:nvSpPr>
        <p:spPr>
          <a:ln w="57150">
            <a:solidFill>
              <a:srgbClr val="29874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>
              <a:buNone/>
            </a:pPr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ارسال پستی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گواهی‌نامه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en-US" sz="2400" b="1" dirty="0">
                <a:solidFill>
                  <a:srgbClr val="298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ارسال 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گواهی‌نامه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</a:t>
            </a:r>
            <a:r>
              <a:rPr lang="en-US" sz="1400" b="1" dirty="0">
                <a:solidFill>
                  <a:srgbClr val="298746"/>
                </a:solidFill>
                <a:latin typeface="Wide Latin" panose="020A0A07050505020404" pitchFamily="18" charset="0"/>
                <a:cs typeface="Times New Roman" panose="02020603050405020304" pitchFamily="18" charset="0"/>
              </a:rPr>
              <a:t>AUELT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، پایان دوره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توانمندسازی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زبان انگلیسی و ...</a:t>
            </a:r>
          </a:p>
          <a:p>
            <a:pPr marL="0" indent="0">
              <a:buNone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                  از طریق پست الکترونیکی به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دانشپذیران</a:t>
            </a:r>
            <a:endParaRPr lang="fa-IR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ایجاد کانال مجازی مرکز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آموزش‌های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آزاد و مجازی به منظور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اطلاع‌رسانی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سریع و دقیق</a:t>
            </a:r>
            <a:endParaRPr lang="en-US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1E3B6-E096-4A04-98F4-C29C2431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A3B1F-1209-4270-ACCA-94FF9732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70" y="657299"/>
            <a:ext cx="1341236" cy="1225402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E6494C40-ABBD-422B-955F-A9B749AE82F2}"/>
              </a:ext>
            </a:extLst>
          </p:cNvPr>
          <p:cNvSpPr/>
          <p:nvPr/>
        </p:nvSpPr>
        <p:spPr>
          <a:xfrm>
            <a:off x="4408821" y="2268166"/>
            <a:ext cx="4504764" cy="960156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تکریم ارباب رجوع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A98C2B-EF81-4889-AE63-D30910D69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7" y="2268166"/>
            <a:ext cx="2854037" cy="35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808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1666-D246-4935-BB28-BD719C725BF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298746"/>
            </a:solidFill>
          </a:ln>
        </p:spPr>
        <p:txBody>
          <a:bodyPr/>
          <a:lstStyle/>
          <a:p>
            <a:pPr algn="ctr"/>
            <a:b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اهم فعالیت های اداره </a:t>
            </a:r>
            <a:r>
              <a:rPr lang="fa-IR" b="1" dirty="0" err="1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آموزش‌های</a:t>
            </a: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آزاد در سال 1403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49F2-9676-470F-A335-82081FDB8477}"/>
              </a:ext>
            </a:extLst>
          </p:cNvPr>
          <p:cNvSpPr>
            <a:spLocks noGrp="1"/>
          </p:cNvSpPr>
          <p:nvPr>
            <p:ph idx="1"/>
          </p:nvPr>
        </p:nvSpPr>
        <p:spPr>
          <a:ln w="57150">
            <a:solidFill>
              <a:srgbClr val="29874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>
              <a:buNone/>
            </a:pPr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مکاتبه با اتاق بازرگانی ایران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ایمیدرو</a:t>
            </a:r>
            <a:endParaRPr lang="fa-IR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سازمان توسعه تجارت ایران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کارگزاری‌های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وابسته به بازار بورس و اوراق بهادار</a:t>
            </a:r>
            <a:endParaRPr lang="en-US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1E3B6-E096-4A04-98F4-C29C2431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A3B1F-1209-4270-ACCA-94FF9732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70" y="657299"/>
            <a:ext cx="1341236" cy="1225402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E6494C40-ABBD-422B-955F-A9B749AE82F2}"/>
              </a:ext>
            </a:extLst>
          </p:cNvPr>
          <p:cNvSpPr/>
          <p:nvPr/>
        </p:nvSpPr>
        <p:spPr>
          <a:xfrm>
            <a:off x="1390347" y="2259104"/>
            <a:ext cx="7541985" cy="848193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نیازسنجی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</a:t>
            </a:r>
            <a:r>
              <a:rPr kumimoji="0" lang="fa-I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دوره‌های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آموزشی مهارت محور با توجه به </a:t>
            </a:r>
            <a:r>
              <a:rPr kumimoji="0" lang="fa-I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شناساسیی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بازار( </a:t>
            </a:r>
            <a:r>
              <a:rPr kumimoji="0" lang="fa-I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سازمان‌ها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، موسسات و ...)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D4BC6F-DA94-44F6-B7C0-E9DE33ECF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07" y="3107297"/>
            <a:ext cx="4827494" cy="2716586"/>
          </a:xfrm>
          <a:custGeom>
            <a:avLst/>
            <a:gdLst>
              <a:gd name="connsiteX0" fmla="*/ 0 w 4827494"/>
              <a:gd name="connsiteY0" fmla="*/ 0 h 2716586"/>
              <a:gd name="connsiteX1" fmla="*/ 632938 w 4827494"/>
              <a:gd name="connsiteY1" fmla="*/ 0 h 2716586"/>
              <a:gd name="connsiteX2" fmla="*/ 1217601 w 4827494"/>
              <a:gd name="connsiteY2" fmla="*/ 0 h 2716586"/>
              <a:gd name="connsiteX3" fmla="*/ 1850539 w 4827494"/>
              <a:gd name="connsiteY3" fmla="*/ 0 h 2716586"/>
              <a:gd name="connsiteX4" fmla="*/ 2386928 w 4827494"/>
              <a:gd name="connsiteY4" fmla="*/ 0 h 2716586"/>
              <a:gd name="connsiteX5" fmla="*/ 2971591 w 4827494"/>
              <a:gd name="connsiteY5" fmla="*/ 0 h 2716586"/>
              <a:gd name="connsiteX6" fmla="*/ 3507979 w 4827494"/>
              <a:gd name="connsiteY6" fmla="*/ 0 h 2716586"/>
              <a:gd name="connsiteX7" fmla="*/ 3947817 w 4827494"/>
              <a:gd name="connsiteY7" fmla="*/ 0 h 2716586"/>
              <a:gd name="connsiteX8" fmla="*/ 4827494 w 4827494"/>
              <a:gd name="connsiteY8" fmla="*/ 0 h 2716586"/>
              <a:gd name="connsiteX9" fmla="*/ 4827494 w 4827494"/>
              <a:gd name="connsiteY9" fmla="*/ 488985 h 2716586"/>
              <a:gd name="connsiteX10" fmla="*/ 4827494 w 4827494"/>
              <a:gd name="connsiteY10" fmla="*/ 1032303 h 2716586"/>
              <a:gd name="connsiteX11" fmla="*/ 4827494 w 4827494"/>
              <a:gd name="connsiteY11" fmla="*/ 1521288 h 2716586"/>
              <a:gd name="connsiteX12" fmla="*/ 4827494 w 4827494"/>
              <a:gd name="connsiteY12" fmla="*/ 2118937 h 2716586"/>
              <a:gd name="connsiteX13" fmla="*/ 4827494 w 4827494"/>
              <a:gd name="connsiteY13" fmla="*/ 2716586 h 2716586"/>
              <a:gd name="connsiteX14" fmla="*/ 4291106 w 4827494"/>
              <a:gd name="connsiteY14" fmla="*/ 2716586 h 2716586"/>
              <a:gd name="connsiteX15" fmla="*/ 3706443 w 4827494"/>
              <a:gd name="connsiteY15" fmla="*/ 2716586 h 2716586"/>
              <a:gd name="connsiteX16" fmla="*/ 3218329 w 4827494"/>
              <a:gd name="connsiteY16" fmla="*/ 2716586 h 2716586"/>
              <a:gd name="connsiteX17" fmla="*/ 2778491 w 4827494"/>
              <a:gd name="connsiteY17" fmla="*/ 2716586 h 2716586"/>
              <a:gd name="connsiteX18" fmla="*/ 2386928 w 4827494"/>
              <a:gd name="connsiteY18" fmla="*/ 2716586 h 2716586"/>
              <a:gd name="connsiteX19" fmla="*/ 1947089 w 4827494"/>
              <a:gd name="connsiteY19" fmla="*/ 2716586 h 2716586"/>
              <a:gd name="connsiteX20" fmla="*/ 1314151 w 4827494"/>
              <a:gd name="connsiteY20" fmla="*/ 2716586 h 2716586"/>
              <a:gd name="connsiteX21" fmla="*/ 874313 w 4827494"/>
              <a:gd name="connsiteY21" fmla="*/ 2716586 h 2716586"/>
              <a:gd name="connsiteX22" fmla="*/ 0 w 4827494"/>
              <a:gd name="connsiteY22" fmla="*/ 2716586 h 2716586"/>
              <a:gd name="connsiteX23" fmla="*/ 0 w 4827494"/>
              <a:gd name="connsiteY23" fmla="*/ 2173269 h 2716586"/>
              <a:gd name="connsiteX24" fmla="*/ 0 w 4827494"/>
              <a:gd name="connsiteY24" fmla="*/ 1657117 h 2716586"/>
              <a:gd name="connsiteX25" fmla="*/ 0 w 4827494"/>
              <a:gd name="connsiteY25" fmla="*/ 1140966 h 2716586"/>
              <a:gd name="connsiteX26" fmla="*/ 0 w 4827494"/>
              <a:gd name="connsiteY26" fmla="*/ 679146 h 2716586"/>
              <a:gd name="connsiteX27" fmla="*/ 0 w 4827494"/>
              <a:gd name="connsiteY27" fmla="*/ 0 h 271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27494" h="2716586" fill="none" extrusionOk="0">
                <a:moveTo>
                  <a:pt x="0" y="0"/>
                </a:moveTo>
                <a:cubicBezTo>
                  <a:pt x="293709" y="-8209"/>
                  <a:pt x="405327" y="4888"/>
                  <a:pt x="632938" y="0"/>
                </a:cubicBezTo>
                <a:cubicBezTo>
                  <a:pt x="860549" y="-4888"/>
                  <a:pt x="946098" y="6852"/>
                  <a:pt x="1217601" y="0"/>
                </a:cubicBezTo>
                <a:cubicBezTo>
                  <a:pt x="1489104" y="-6852"/>
                  <a:pt x="1625427" y="24064"/>
                  <a:pt x="1850539" y="0"/>
                </a:cubicBezTo>
                <a:cubicBezTo>
                  <a:pt x="2075651" y="-24064"/>
                  <a:pt x="2140095" y="31324"/>
                  <a:pt x="2386928" y="0"/>
                </a:cubicBezTo>
                <a:cubicBezTo>
                  <a:pt x="2633761" y="-31324"/>
                  <a:pt x="2833933" y="23964"/>
                  <a:pt x="2971591" y="0"/>
                </a:cubicBezTo>
                <a:cubicBezTo>
                  <a:pt x="3109249" y="-23964"/>
                  <a:pt x="3394872" y="11591"/>
                  <a:pt x="3507979" y="0"/>
                </a:cubicBezTo>
                <a:cubicBezTo>
                  <a:pt x="3621086" y="-11591"/>
                  <a:pt x="3800487" y="5708"/>
                  <a:pt x="3947817" y="0"/>
                </a:cubicBezTo>
                <a:cubicBezTo>
                  <a:pt x="4095147" y="-5708"/>
                  <a:pt x="4478827" y="97509"/>
                  <a:pt x="4827494" y="0"/>
                </a:cubicBezTo>
                <a:cubicBezTo>
                  <a:pt x="4877713" y="163737"/>
                  <a:pt x="4778524" y="301691"/>
                  <a:pt x="4827494" y="488985"/>
                </a:cubicBezTo>
                <a:cubicBezTo>
                  <a:pt x="4876464" y="676280"/>
                  <a:pt x="4809409" y="921861"/>
                  <a:pt x="4827494" y="1032303"/>
                </a:cubicBezTo>
                <a:cubicBezTo>
                  <a:pt x="4845579" y="1142745"/>
                  <a:pt x="4798818" y="1375414"/>
                  <a:pt x="4827494" y="1521288"/>
                </a:cubicBezTo>
                <a:cubicBezTo>
                  <a:pt x="4856170" y="1667162"/>
                  <a:pt x="4796910" y="1973755"/>
                  <a:pt x="4827494" y="2118937"/>
                </a:cubicBezTo>
                <a:cubicBezTo>
                  <a:pt x="4858078" y="2264119"/>
                  <a:pt x="4797540" y="2425726"/>
                  <a:pt x="4827494" y="2716586"/>
                </a:cubicBezTo>
                <a:cubicBezTo>
                  <a:pt x="4559481" y="2724493"/>
                  <a:pt x="4522033" y="2667593"/>
                  <a:pt x="4291106" y="2716586"/>
                </a:cubicBezTo>
                <a:cubicBezTo>
                  <a:pt x="4060179" y="2765579"/>
                  <a:pt x="3836516" y="2666093"/>
                  <a:pt x="3706443" y="2716586"/>
                </a:cubicBezTo>
                <a:cubicBezTo>
                  <a:pt x="3576370" y="2767079"/>
                  <a:pt x="3400620" y="2709030"/>
                  <a:pt x="3218329" y="2716586"/>
                </a:cubicBezTo>
                <a:cubicBezTo>
                  <a:pt x="3036038" y="2724142"/>
                  <a:pt x="2946599" y="2692427"/>
                  <a:pt x="2778491" y="2716586"/>
                </a:cubicBezTo>
                <a:cubicBezTo>
                  <a:pt x="2610383" y="2740745"/>
                  <a:pt x="2493071" y="2671493"/>
                  <a:pt x="2386928" y="2716586"/>
                </a:cubicBezTo>
                <a:cubicBezTo>
                  <a:pt x="2280785" y="2761679"/>
                  <a:pt x="2058034" y="2676388"/>
                  <a:pt x="1947089" y="2716586"/>
                </a:cubicBezTo>
                <a:cubicBezTo>
                  <a:pt x="1836144" y="2756784"/>
                  <a:pt x="1563154" y="2674067"/>
                  <a:pt x="1314151" y="2716586"/>
                </a:cubicBezTo>
                <a:cubicBezTo>
                  <a:pt x="1065148" y="2759105"/>
                  <a:pt x="980908" y="2681111"/>
                  <a:pt x="874313" y="2716586"/>
                </a:cubicBezTo>
                <a:cubicBezTo>
                  <a:pt x="767718" y="2752061"/>
                  <a:pt x="287018" y="2687321"/>
                  <a:pt x="0" y="2716586"/>
                </a:cubicBezTo>
                <a:cubicBezTo>
                  <a:pt x="-61496" y="2452698"/>
                  <a:pt x="61173" y="2414489"/>
                  <a:pt x="0" y="2173269"/>
                </a:cubicBezTo>
                <a:cubicBezTo>
                  <a:pt x="-61173" y="1932049"/>
                  <a:pt x="60995" y="1807681"/>
                  <a:pt x="0" y="1657117"/>
                </a:cubicBezTo>
                <a:cubicBezTo>
                  <a:pt x="-60995" y="1506553"/>
                  <a:pt x="45511" y="1350561"/>
                  <a:pt x="0" y="1140966"/>
                </a:cubicBezTo>
                <a:cubicBezTo>
                  <a:pt x="-45511" y="931371"/>
                  <a:pt x="4933" y="884722"/>
                  <a:pt x="0" y="679146"/>
                </a:cubicBezTo>
                <a:cubicBezTo>
                  <a:pt x="-4933" y="473570"/>
                  <a:pt x="16070" y="256620"/>
                  <a:pt x="0" y="0"/>
                </a:cubicBezTo>
                <a:close/>
              </a:path>
              <a:path w="4827494" h="2716586" stroke="0" extrusionOk="0">
                <a:moveTo>
                  <a:pt x="0" y="0"/>
                </a:moveTo>
                <a:cubicBezTo>
                  <a:pt x="241780" y="-34331"/>
                  <a:pt x="429166" y="36075"/>
                  <a:pt x="584663" y="0"/>
                </a:cubicBezTo>
                <a:cubicBezTo>
                  <a:pt x="740160" y="-36075"/>
                  <a:pt x="993439" y="57274"/>
                  <a:pt x="1169326" y="0"/>
                </a:cubicBezTo>
                <a:cubicBezTo>
                  <a:pt x="1345213" y="-57274"/>
                  <a:pt x="1580881" y="34748"/>
                  <a:pt x="1753989" y="0"/>
                </a:cubicBezTo>
                <a:cubicBezTo>
                  <a:pt x="1927097" y="-34748"/>
                  <a:pt x="2108494" y="45061"/>
                  <a:pt x="2290378" y="0"/>
                </a:cubicBezTo>
                <a:cubicBezTo>
                  <a:pt x="2472262" y="-45061"/>
                  <a:pt x="2572062" y="23253"/>
                  <a:pt x="2730216" y="0"/>
                </a:cubicBezTo>
                <a:cubicBezTo>
                  <a:pt x="2888370" y="-23253"/>
                  <a:pt x="3118214" y="26851"/>
                  <a:pt x="3314879" y="0"/>
                </a:cubicBezTo>
                <a:cubicBezTo>
                  <a:pt x="3511544" y="-26851"/>
                  <a:pt x="3792276" y="71391"/>
                  <a:pt x="3947817" y="0"/>
                </a:cubicBezTo>
                <a:cubicBezTo>
                  <a:pt x="4103358" y="-71391"/>
                  <a:pt x="4514573" y="19485"/>
                  <a:pt x="4827494" y="0"/>
                </a:cubicBezTo>
                <a:cubicBezTo>
                  <a:pt x="4870586" y="152397"/>
                  <a:pt x="4763458" y="311383"/>
                  <a:pt x="4827494" y="543317"/>
                </a:cubicBezTo>
                <a:cubicBezTo>
                  <a:pt x="4891530" y="775251"/>
                  <a:pt x="4807884" y="802239"/>
                  <a:pt x="4827494" y="1032303"/>
                </a:cubicBezTo>
                <a:cubicBezTo>
                  <a:pt x="4847104" y="1262367"/>
                  <a:pt x="4817533" y="1276752"/>
                  <a:pt x="4827494" y="1494122"/>
                </a:cubicBezTo>
                <a:cubicBezTo>
                  <a:pt x="4837455" y="1711492"/>
                  <a:pt x="4762772" y="1922813"/>
                  <a:pt x="4827494" y="2064605"/>
                </a:cubicBezTo>
                <a:cubicBezTo>
                  <a:pt x="4892216" y="2206397"/>
                  <a:pt x="4750816" y="2585247"/>
                  <a:pt x="4827494" y="2716586"/>
                </a:cubicBezTo>
                <a:cubicBezTo>
                  <a:pt x="4635560" y="2741807"/>
                  <a:pt x="4533006" y="2676960"/>
                  <a:pt x="4435931" y="2716586"/>
                </a:cubicBezTo>
                <a:cubicBezTo>
                  <a:pt x="4338856" y="2756212"/>
                  <a:pt x="4048864" y="2687328"/>
                  <a:pt x="3947817" y="2716586"/>
                </a:cubicBezTo>
                <a:cubicBezTo>
                  <a:pt x="3846770" y="2745844"/>
                  <a:pt x="3453499" y="2686089"/>
                  <a:pt x="3314879" y="2716586"/>
                </a:cubicBezTo>
                <a:cubicBezTo>
                  <a:pt x="3176259" y="2747083"/>
                  <a:pt x="2973355" y="2667228"/>
                  <a:pt x="2875041" y="2716586"/>
                </a:cubicBezTo>
                <a:cubicBezTo>
                  <a:pt x="2776727" y="2765944"/>
                  <a:pt x="2638657" y="2690779"/>
                  <a:pt x="2483477" y="2716586"/>
                </a:cubicBezTo>
                <a:cubicBezTo>
                  <a:pt x="2328297" y="2742393"/>
                  <a:pt x="2245937" y="2705355"/>
                  <a:pt x="2043639" y="2716586"/>
                </a:cubicBezTo>
                <a:cubicBezTo>
                  <a:pt x="1841341" y="2727817"/>
                  <a:pt x="1743470" y="2699584"/>
                  <a:pt x="1507251" y="2716586"/>
                </a:cubicBezTo>
                <a:cubicBezTo>
                  <a:pt x="1271032" y="2733588"/>
                  <a:pt x="1129580" y="2711451"/>
                  <a:pt x="922588" y="2716586"/>
                </a:cubicBezTo>
                <a:cubicBezTo>
                  <a:pt x="715596" y="2721721"/>
                  <a:pt x="676181" y="2692869"/>
                  <a:pt x="482749" y="2716586"/>
                </a:cubicBezTo>
                <a:cubicBezTo>
                  <a:pt x="289317" y="2740303"/>
                  <a:pt x="216883" y="2690510"/>
                  <a:pt x="0" y="2716586"/>
                </a:cubicBezTo>
                <a:cubicBezTo>
                  <a:pt x="-18921" y="2491160"/>
                  <a:pt x="57860" y="2330972"/>
                  <a:pt x="0" y="2200435"/>
                </a:cubicBezTo>
                <a:cubicBezTo>
                  <a:pt x="-57860" y="2069898"/>
                  <a:pt x="32001" y="1904041"/>
                  <a:pt x="0" y="1738615"/>
                </a:cubicBezTo>
                <a:cubicBezTo>
                  <a:pt x="-32001" y="1573189"/>
                  <a:pt x="4401" y="1275137"/>
                  <a:pt x="0" y="1140966"/>
                </a:cubicBezTo>
                <a:cubicBezTo>
                  <a:pt x="-4401" y="1006795"/>
                  <a:pt x="18187" y="840530"/>
                  <a:pt x="0" y="570483"/>
                </a:cubicBezTo>
                <a:cubicBezTo>
                  <a:pt x="-18187" y="300436"/>
                  <a:pt x="15477" y="191272"/>
                  <a:pt x="0" y="0"/>
                </a:cubicBezTo>
                <a:close/>
              </a:path>
            </a:pathLst>
          </a:custGeom>
          <a:ln>
            <a:solidFill>
              <a:srgbClr val="298746"/>
            </a:solidFill>
            <a:extLst>
              <a:ext uri="{C807C97D-BFC1-408E-A445-0C87EB9F89A2}">
                <ask:lineSketchStyleProps xmlns:ask="http://schemas.microsoft.com/office/drawing/2018/sketchyshapes" sd="6089419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623360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1666-D246-4935-BB28-BD719C725BF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298746"/>
            </a:solidFill>
          </a:ln>
        </p:spPr>
        <p:txBody>
          <a:bodyPr/>
          <a:lstStyle/>
          <a:p>
            <a:pPr algn="ctr"/>
            <a:b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اهم فعالیت های اداره </a:t>
            </a:r>
            <a:r>
              <a:rPr lang="fa-IR" b="1" dirty="0" err="1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آموزش‌های</a:t>
            </a: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آزاد در سال 1403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49F2-9676-470F-A335-82081FDB8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49493"/>
          </a:xfrm>
          <a:ln w="57150">
            <a:solidFill>
              <a:srgbClr val="29874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a-IR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برگزاری آزمون تعیین سطح زبان انگلیسی دانشگاه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الزهرا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(س)-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Wide Latin" panose="020A0A07050505020404" pitchFamily="18" charset="0"/>
                <a:ea typeface="+mn-ea"/>
                <a:cs typeface="Times New Roman" panose="02020603050405020304" pitchFamily="18" charset="0"/>
              </a:rPr>
              <a:t> AUELT</a:t>
            </a:r>
            <a:r>
              <a:rPr kumimoji="0" lang="fa-IR" sz="3200" i="0" u="none" strike="noStrike" kern="1200" cap="none" spc="0" normalizeH="0" baseline="0" noProof="0" dirty="0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IranNastaliq" panose="02020505000000020003" pitchFamily="18" charset="0"/>
                <a:cs typeface="IranNastaliq" panose="02020505000000020003" pitchFamily="18" charset="0"/>
              </a:rPr>
              <a:t>(8 گروه)</a:t>
            </a:r>
            <a:endParaRPr lang="en-US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برگزاری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دوره‌های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توانمندسازی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زبان انگلیسی ( 3 گروه)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دوره مقدماتی و پیشرفته نرم افزار آماری </a:t>
            </a:r>
            <a:r>
              <a:rPr lang="en-US" sz="2000" b="1" dirty="0">
                <a:solidFill>
                  <a:srgbClr val="298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SPSS</a:t>
            </a:r>
            <a:endParaRPr lang="fa-IR" sz="2000" b="1" dirty="0">
              <a:solidFill>
                <a:srgbClr val="298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توسعه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مهارت‌های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فردی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مهارت انتخاب آگاهانه و موفق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تاملی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بر خودشناسی در محضر مولوی</a:t>
            </a:r>
          </a:p>
          <a:p>
            <a:pPr>
              <a:buFont typeface="Wingdings" panose="05000000000000000000" pitchFamily="2" charset="2"/>
              <a:buChar char="ü"/>
            </a:pPr>
            <a:endParaRPr lang="fa-IR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1E3B6-E096-4A04-98F4-C29C2431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A3B1F-1209-4270-ACCA-94FF9732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70" y="657299"/>
            <a:ext cx="1341236" cy="1225402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E6494C40-ABBD-422B-955F-A9B749AE82F2}"/>
              </a:ext>
            </a:extLst>
          </p:cNvPr>
          <p:cNvSpPr/>
          <p:nvPr/>
        </p:nvSpPr>
        <p:spPr>
          <a:xfrm rot="19934240">
            <a:off x="626107" y="2528048"/>
            <a:ext cx="2222250" cy="848193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توسعه </a:t>
            </a:r>
            <a:r>
              <a:rPr kumimoji="0" lang="fa-I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آموزش‌های</a:t>
            </a: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آزاد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A9F4F-ED7A-4E50-AEF6-A8B97BCF4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080" y="3622095"/>
            <a:ext cx="3943559" cy="27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458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1666-D246-4935-BB28-BD719C725BF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298746"/>
            </a:solidFill>
          </a:ln>
        </p:spPr>
        <p:txBody>
          <a:bodyPr/>
          <a:lstStyle/>
          <a:p>
            <a:pPr algn="ctr"/>
            <a:b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اهم فعالیت های اداره </a:t>
            </a:r>
            <a:r>
              <a:rPr lang="fa-IR" b="1" dirty="0" err="1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آموزش‌های</a:t>
            </a: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آزاد در سال 1403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49F2-9676-470F-A335-82081FDB8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49493"/>
          </a:xfrm>
          <a:ln w="57150">
            <a:solidFill>
              <a:srgbClr val="298746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fa-IR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همکاری با گروه صنعتی آرین سعید به منظور برگزاری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دوره‌های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آموزشی شایستگی هیات مدیره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همکاری سازمان مدیریت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پسماند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شهرداری تهران به منظور آموزش تفکیک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پسماندها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در مبداء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همکاری شرکت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نوآوران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ارتباطات دوران جهت برگزاری سمینار آشنایی با مشاغل مرتبط با </a:t>
            </a:r>
            <a:r>
              <a:rPr lang="en-US" sz="2400" b="1" dirty="0">
                <a:solidFill>
                  <a:srgbClr val="298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همکاری با شرکت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اطلاع‌رسانی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و آموزش بورس به منظور طراحی سوالات آزمون جامع </a:t>
            </a:r>
            <a:r>
              <a:rPr lang="en-US" sz="2400" b="1" dirty="0">
                <a:solidFill>
                  <a:srgbClr val="298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همکاری آکادمی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پاسارگاد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برای برگزاری سمینار سفر به دنیای </a:t>
            </a:r>
            <a:r>
              <a:rPr lang="en-US" sz="2400" b="1" dirty="0">
                <a:solidFill>
                  <a:srgbClr val="298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 OPS</a:t>
            </a:r>
            <a:r>
              <a:rPr lang="fa-IR" sz="2400" b="1" dirty="0">
                <a:solidFill>
                  <a:srgbClr val="298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به مناسبت روز مهندس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همکاری با موسسه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حسابرسی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تدوین و همکاران (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حسابداران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رسمی) به منظور تامین فضای آموزشی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1E3B6-E096-4A04-98F4-C29C2431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A3B1F-1209-4270-ACCA-94FF9732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70" y="657299"/>
            <a:ext cx="1341236" cy="1225402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E6494C40-ABBD-422B-955F-A9B749AE82F2}"/>
              </a:ext>
            </a:extLst>
          </p:cNvPr>
          <p:cNvSpPr/>
          <p:nvPr/>
        </p:nvSpPr>
        <p:spPr>
          <a:xfrm>
            <a:off x="3448132" y="2160589"/>
            <a:ext cx="3452956" cy="603736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مشارکت با </a:t>
            </a:r>
            <a:r>
              <a:rPr kumimoji="0" lang="fa-I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سازمان‌ها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، موسسات و 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EC56F-774C-40CB-82BE-B80378E82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71" y="3567694"/>
            <a:ext cx="1759831" cy="1434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812EAC-15E0-456C-AA38-2283DC3BD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71" y="5029200"/>
            <a:ext cx="1759831" cy="1614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7ED9A3-A2F0-479E-B393-8CE6FE0F6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71" y="2160589"/>
            <a:ext cx="16492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7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1666-D246-4935-BB28-BD719C725BF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298746"/>
            </a:solidFill>
          </a:ln>
        </p:spPr>
        <p:txBody>
          <a:bodyPr/>
          <a:lstStyle/>
          <a:p>
            <a:pPr algn="ctr"/>
            <a:b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اهم فعالیت های اداره </a:t>
            </a:r>
            <a:r>
              <a:rPr lang="fa-IR" b="1" dirty="0" err="1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آموزش‌های</a:t>
            </a: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آزاد در سال 1403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49F2-9676-470F-A335-82081FDB8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49493"/>
          </a:xfrm>
          <a:ln w="57150">
            <a:solidFill>
              <a:srgbClr val="298746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fa-IR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a-IR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انعقاد قرارداد با شرکت پیشگامان راهبرد علم  و صنعت به منظور برگزاری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دوره‌های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آموزشی </a:t>
            </a:r>
          </a:p>
          <a:p>
            <a:pPr marL="0" indent="0">
              <a:buNone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                  ورود به حرفه، تمدید و ارتقاء پایه مهندسی ساختمان (بازآموزی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حرفه‌ای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1E3B6-E096-4A04-98F4-C29C2431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A3B1F-1209-4270-ACCA-94FF9732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70" y="657299"/>
            <a:ext cx="1341236" cy="1225402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E6494C40-ABBD-422B-955F-A9B749AE82F2}"/>
              </a:ext>
            </a:extLst>
          </p:cNvPr>
          <p:cNvSpPr/>
          <p:nvPr/>
        </p:nvSpPr>
        <p:spPr>
          <a:xfrm>
            <a:off x="2304931" y="2275052"/>
            <a:ext cx="5341473" cy="848193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اخذ مجوز برگزاری </a:t>
            </a:r>
            <a:r>
              <a:rPr kumimoji="0" lang="fa-I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دوره‌های</a:t>
            </a: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آموزشی نظام مهندسی ساختمان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E7734-E928-46EC-8E74-DF68095B8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71" y="3992738"/>
            <a:ext cx="3805517" cy="22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9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96865CE-F335-4B81-A5F1-075A491F59B0}"/>
              </a:ext>
            </a:extLst>
          </p:cNvPr>
          <p:cNvSpPr/>
          <p:nvPr/>
        </p:nvSpPr>
        <p:spPr>
          <a:xfrm>
            <a:off x="5960446" y="2229267"/>
            <a:ext cx="797474" cy="79819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0948F31-48B5-447A-90EF-1103F1BFC52C}"/>
              </a:ext>
            </a:extLst>
          </p:cNvPr>
          <p:cNvSpPr/>
          <p:nvPr/>
        </p:nvSpPr>
        <p:spPr>
          <a:xfrm>
            <a:off x="6757920" y="4630147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4E75B25-13E6-4BD4-AD64-67DDB68AD971}"/>
              </a:ext>
            </a:extLst>
          </p:cNvPr>
          <p:cNvSpPr/>
          <p:nvPr/>
        </p:nvSpPr>
        <p:spPr>
          <a:xfrm>
            <a:off x="7553854" y="303651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7006CEA-219C-494B-B57C-6B728C226DBF}"/>
              </a:ext>
            </a:extLst>
          </p:cNvPr>
          <p:cNvSpPr/>
          <p:nvPr/>
        </p:nvSpPr>
        <p:spPr>
          <a:xfrm>
            <a:off x="10746826" y="63563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7DD349-0E78-4365-84FF-6168DCC001B0}"/>
              </a:ext>
            </a:extLst>
          </p:cNvPr>
          <p:cNvSpPr/>
          <p:nvPr/>
        </p:nvSpPr>
        <p:spPr>
          <a:xfrm>
            <a:off x="9148802" y="4624709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15C1B7C-EBEF-4BF9-B395-70ABCD83376E}"/>
              </a:ext>
            </a:extLst>
          </p:cNvPr>
          <p:cNvSpPr/>
          <p:nvPr/>
        </p:nvSpPr>
        <p:spPr>
          <a:xfrm>
            <a:off x="5955830" y="2250131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B52D5DD-0F7B-4936-AB3B-80486B9F36E8}"/>
              </a:ext>
            </a:extLst>
          </p:cNvPr>
          <p:cNvSpPr/>
          <p:nvPr/>
        </p:nvSpPr>
        <p:spPr>
          <a:xfrm>
            <a:off x="8351328" y="3843763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BDCD5E4D-3E4F-42EC-BB6F-1FB36C855F5E}"/>
              </a:ext>
            </a:extLst>
          </p:cNvPr>
          <p:cNvSpPr txBox="1">
            <a:spLocks/>
          </p:cNvSpPr>
          <p:nvPr/>
        </p:nvSpPr>
        <p:spPr>
          <a:xfrm>
            <a:off x="1309006" y="339045"/>
            <a:ext cx="309634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fa-IR" sz="3600" b="1" dirty="0">
                <a:solidFill>
                  <a:schemeClr val="accent1"/>
                </a:solidFill>
                <a:cs typeface="B Titr" panose="00000700000000000000" pitchFamily="2" charset="-78"/>
              </a:rPr>
              <a:t>آغاز فعالیت مرکز</a:t>
            </a:r>
            <a:endParaRPr lang="en-US" altLang="ko-KR" sz="3600" b="1" dirty="0">
              <a:solidFill>
                <a:schemeClr val="accent1"/>
              </a:solidFill>
              <a:latin typeface="+mj-lt"/>
              <a:cs typeface="B Titr" panose="000007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24D8F5-EB2D-4DC5-BA57-85BB37A0ED26}"/>
              </a:ext>
            </a:extLst>
          </p:cNvPr>
          <p:cNvSpPr txBox="1"/>
          <p:nvPr/>
        </p:nvSpPr>
        <p:spPr>
          <a:xfrm>
            <a:off x="1309006" y="2965587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000" dirty="0">
                <a:cs typeface="B Nazanin" panose="00000400000000000000" pitchFamily="2" charset="-78"/>
              </a:rPr>
              <a:t>از  تاریخ </a:t>
            </a:r>
            <a:r>
              <a:rPr lang="fa-IR" sz="2000" dirty="0">
                <a:cs typeface="B Nazanin" panose="00000400000000000000" pitchFamily="2" charset="-78"/>
              </a:rPr>
              <a:t>1391/12/09</a:t>
            </a:r>
          </a:p>
          <a:p>
            <a:pPr algn="just" rtl="1"/>
            <a:r>
              <a:rPr lang="fa-IR" sz="2000" dirty="0">
                <a:cs typeface="B Nazanin" panose="00000400000000000000" pitchFamily="2" charset="-78"/>
              </a:rPr>
              <a:t>با هدف توسعة توانمند‌های زنان به عنوان نیروی انسانی کارآمد و ماهر و همچنین ارتقای سطح علمی دانشجویان، دانش‌آموختگان دختر، بانوان، مدیران و کارشناسان و کارکنان زن بخش‌های دولتی و غیر دولتی با روش‌های نوین و فعال آموزشی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CB1BA3B-D803-49E0-954B-364FAF0F0E45}"/>
              </a:ext>
            </a:extLst>
          </p:cNvPr>
          <p:cNvPicPr preferRelativeResize="0">
            <a:picLocks noGrp="1" noChangeAspect="1"/>
          </p:cNvPicPr>
          <p:nvPr>
            <p:ph type="pic" sz="quarter" idx="6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1" r="11941"/>
          <a:stretch/>
        </p:blipFill>
        <p:spPr/>
      </p:pic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1666-D246-4935-BB28-BD719C725BF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298746"/>
            </a:solidFill>
          </a:ln>
        </p:spPr>
        <p:txBody>
          <a:bodyPr/>
          <a:lstStyle/>
          <a:p>
            <a:pPr algn="ctr"/>
            <a:b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اهم فعالیت های اداره </a:t>
            </a:r>
            <a:r>
              <a:rPr lang="fa-IR" b="1" dirty="0" err="1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آموزش‌های</a:t>
            </a:r>
            <a:r>
              <a:rPr lang="fa-IR" b="1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آزاد در سال 1403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49F2-9676-470F-A335-82081FDB8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49493"/>
          </a:xfrm>
          <a:ln w="57150">
            <a:solidFill>
              <a:srgbClr val="298746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fa-IR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>
              <a:buNone/>
            </a:pPr>
            <a:endParaRPr lang="fa-IR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ایجاد بانک اطلاعاتی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دانشپذیران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( دسترسی محدود)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تهیه سوالات متداول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8746"/>
                </a:solidFill>
                <a:effectLst/>
                <a:uLnTx/>
                <a:uFillTx/>
                <a:latin typeface="Wide Latin" panose="020A0A07050505020404" pitchFamily="18" charset="0"/>
                <a:ea typeface="+mn-ea"/>
                <a:cs typeface="Times New Roman" panose="02020603050405020304" pitchFamily="18" charset="0"/>
              </a:rPr>
              <a:t>AUELT</a:t>
            </a:r>
            <a:endParaRPr kumimoji="0" lang="fa-IR" sz="1400" b="1" i="0" u="none" strike="noStrike" kern="1200" cap="none" spc="0" normalizeH="0" baseline="0" noProof="0" dirty="0">
              <a:ln>
                <a:noFill/>
              </a:ln>
              <a:solidFill>
                <a:srgbClr val="298746"/>
              </a:solidFill>
              <a:effectLst/>
              <a:uLnTx/>
              <a:uFillTx/>
              <a:latin typeface="Wide Latin" panose="020A0A070505050204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درج شیوه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نامه‌ها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،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فرم‌ها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و فرآیندها در سایت اداره </a:t>
            </a:r>
            <a:r>
              <a:rPr lang="fa-IR" sz="3200" dirty="0" err="1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آموزش‌های</a:t>
            </a: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آزاد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ایجاد درگاه پرداخت هزینه ارسال پستی مدارک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29874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بانک سوالات آزمون زبان انگلیسی (دسترسی محدود)</a:t>
            </a:r>
          </a:p>
          <a:p>
            <a:pPr>
              <a:buFont typeface="Wingdings" panose="05000000000000000000" pitchFamily="2" charset="2"/>
              <a:buChar char="ü"/>
            </a:pPr>
            <a:endParaRPr lang="fa-IR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a-IR" sz="3200" dirty="0">
              <a:solidFill>
                <a:srgbClr val="29874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1E3B6-E096-4A04-98F4-C29C2431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A3B1F-1209-4270-ACCA-94FF9732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70" y="657299"/>
            <a:ext cx="1341236" cy="1225402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E6494C40-ABBD-422B-955F-A9B749AE82F2}"/>
              </a:ext>
            </a:extLst>
          </p:cNvPr>
          <p:cNvSpPr/>
          <p:nvPr/>
        </p:nvSpPr>
        <p:spPr>
          <a:xfrm>
            <a:off x="1209487" y="2286000"/>
            <a:ext cx="7532361" cy="851814"/>
          </a:xfrm>
          <a:prstGeom prst="wave">
            <a:avLst>
              <a:gd name="adj1" fmla="val 0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بهینه‌سازی</a:t>
            </a: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</a:t>
            </a:r>
            <a:r>
              <a:rPr kumimoji="0" lang="fa-I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پرتال</a:t>
            </a: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اداره </a:t>
            </a:r>
            <a:r>
              <a:rPr kumimoji="0" lang="fa-I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آموزش‌های</a:t>
            </a: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آزاد  و بهبود </a:t>
            </a:r>
            <a:r>
              <a:rPr kumimoji="0" lang="fa-I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آیتم‌های</a:t>
            </a: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موثر در </a:t>
            </a:r>
            <a:r>
              <a:rPr kumimoji="0" lang="fa-I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رتبه‌بندی</a:t>
            </a: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</a:t>
            </a:r>
            <a:r>
              <a:rPr kumimoji="0" lang="fa-I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وبومتریک</a:t>
            </a:r>
            <a:endParaRPr kumimoji="0" lang="fa-IR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IranNastaliq" panose="020205050000000200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FA3C2D-F022-4E63-8CE2-D9E7906DB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869" y="3311236"/>
            <a:ext cx="3512049" cy="29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C826992-A521-4806-AE93-E064038A665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9" b="31849"/>
          <a:stretch>
            <a:fillRect/>
          </a:stretch>
        </p:blipFill>
        <p:spPr/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F93332-C332-4E2F-9704-0878B6D5860F}"/>
              </a:ext>
            </a:extLst>
          </p:cNvPr>
          <p:cNvSpPr/>
          <p:nvPr/>
        </p:nvSpPr>
        <p:spPr>
          <a:xfrm>
            <a:off x="6356031" y="431494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20EB2-3D36-430A-83C4-047568798689}"/>
              </a:ext>
            </a:extLst>
          </p:cNvPr>
          <p:cNvSpPr txBox="1"/>
          <p:nvPr/>
        </p:nvSpPr>
        <p:spPr>
          <a:xfrm>
            <a:off x="7142423" y="2737114"/>
            <a:ext cx="4588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rtl="1">
              <a:buNone/>
            </a:pPr>
            <a:br>
              <a:rPr lang="en-US" sz="2400" dirty="0">
                <a:cs typeface="B Nazanin" panose="00000400000000000000" pitchFamily="2" charset="-78"/>
              </a:rPr>
            </a:br>
            <a:r>
              <a:rPr lang="ar-SA" sz="2400" dirty="0">
                <a:cs typeface="B Nazanin" panose="00000400000000000000" pitchFamily="2" charset="-78"/>
              </a:rPr>
              <a:t>تبدیل شدن به مرکز آموزشی پیشرو در کشور در زمینه توانمند‌سازی بانوان و افزایش شایستگی‌های آنان با تکیه بر روش‌های نوین آموزشی و استفاده از ابزارها وپژوهش‌های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ar-SA" sz="2400" dirty="0">
                <a:cs typeface="B Nazanin" panose="00000400000000000000" pitchFamily="2" charset="-78"/>
              </a:rPr>
              <a:t>ب</a:t>
            </a:r>
            <a:r>
              <a:rPr lang="fa-IR" sz="2400" dirty="0">
                <a:cs typeface="B Nazanin" panose="00000400000000000000" pitchFamily="2" charset="-78"/>
              </a:rPr>
              <a:t>ه‌</a:t>
            </a:r>
            <a:r>
              <a:rPr lang="ar-SA" sz="2400" dirty="0">
                <a:cs typeface="B Nazanin" panose="00000400000000000000" pitchFamily="2" charset="-78"/>
              </a:rPr>
              <a:t>روز</a:t>
            </a:r>
            <a:br>
              <a:rPr lang="en-US" sz="2400" dirty="0">
                <a:cs typeface="B Nazanin" panose="00000400000000000000" pitchFamily="2" charset="-78"/>
              </a:rPr>
            </a:b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83241-1F27-4499-B395-E723E1806197}"/>
              </a:ext>
            </a:extLst>
          </p:cNvPr>
          <p:cNvSpPr txBox="1"/>
          <p:nvPr/>
        </p:nvSpPr>
        <p:spPr>
          <a:xfrm>
            <a:off x="8055429" y="894381"/>
            <a:ext cx="3419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1"/>
                </a:solidFill>
                <a:cs typeface="B Titr" panose="00000700000000000000" pitchFamily="2" charset="-78"/>
              </a:rPr>
              <a:t>چشم‌انداز</a:t>
            </a:r>
            <a:r>
              <a:rPr lang="fa-IR" sz="4000" b="1" dirty="0">
                <a:solidFill>
                  <a:schemeClr val="accent1"/>
                </a:solidFill>
                <a:cs typeface="B Titr" panose="00000700000000000000" pitchFamily="2" charset="-78"/>
              </a:rPr>
              <a:t> مرکز</a:t>
            </a:r>
            <a:endParaRPr lang="ko-KR" altLang="en-US" sz="4400" b="1" dirty="0">
              <a:solidFill>
                <a:schemeClr val="accent1"/>
              </a:solidFill>
              <a:latin typeface="Arial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853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37000">
              <a:schemeClr val="accent2">
                <a:lumMod val="20000"/>
                <a:lumOff val="80000"/>
              </a:schemeClr>
            </a:gs>
            <a:gs pos="75000">
              <a:schemeClr val="accent4">
                <a:lumMod val="20000"/>
                <a:lumOff val="80000"/>
                <a:alpha val="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95101C-0036-48BB-9E6D-330A3FD2EFE9}"/>
              </a:ext>
            </a:extLst>
          </p:cNvPr>
          <p:cNvGrpSpPr/>
          <p:nvPr/>
        </p:nvGrpSpPr>
        <p:grpSpPr>
          <a:xfrm>
            <a:off x="484046" y="1833899"/>
            <a:ext cx="4971181" cy="4041850"/>
            <a:chOff x="1914525" y="1276351"/>
            <a:chExt cx="5333999" cy="433684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E37B8FE-8A3C-49F2-A8E6-58550FC60DFD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04E52EF-B9FC-420D-AF50-71752866C556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31F9801-32B2-499E-A9DA-09963A56AE1E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Donut 15">
            <a:extLst>
              <a:ext uri="{FF2B5EF4-FFF2-40B4-BE49-F238E27FC236}">
                <a16:creationId xmlns:a16="http://schemas.microsoft.com/office/drawing/2014/main" id="{9417EBDD-AAB5-4B2A-8F1E-E7CF2E9DD96D}"/>
              </a:ext>
            </a:extLst>
          </p:cNvPr>
          <p:cNvSpPr/>
          <p:nvPr/>
        </p:nvSpPr>
        <p:spPr>
          <a:xfrm>
            <a:off x="5708099" y="3230664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ACDAD-0860-4043-8895-50B6D4782625}"/>
              </a:ext>
            </a:extLst>
          </p:cNvPr>
          <p:cNvSpPr txBox="1"/>
          <p:nvPr/>
        </p:nvSpPr>
        <p:spPr>
          <a:xfrm>
            <a:off x="5693594" y="2466685"/>
            <a:ext cx="6014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000" dirty="0">
                <a:cs typeface="B Nazanin" panose="00000400000000000000" pitchFamily="2" charset="-78"/>
              </a:rPr>
              <a:t>ما آمده‌ایم تا شما قادر به تطابق با تغییرات سریع زندگی و دنیای کار در قرن </a:t>
            </a:r>
            <a:r>
              <a:rPr lang="fa-IR" sz="2000" dirty="0">
                <a:cs typeface="B Nazanin" panose="00000400000000000000" pitchFamily="2" charset="-78"/>
              </a:rPr>
              <a:t>۲۱</a:t>
            </a:r>
            <a:r>
              <a:rPr lang="ar-SA" sz="2000" dirty="0">
                <a:cs typeface="B Nazanin" panose="00000400000000000000" pitchFamily="2" charset="-78"/>
              </a:rPr>
              <a:t> شوید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ar-SA" sz="2000" dirty="0">
                <a:cs typeface="B Nazanin" panose="00000400000000000000" pitchFamily="2" charset="-78"/>
              </a:rPr>
              <a:t>و این‌کار را با تکیه بر تلاش‌های خلاق و بکارگیری پژوهش‌ها،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ar-SA" sz="2000" dirty="0">
                <a:cs typeface="B Nazanin" panose="00000400000000000000" pitchFamily="2" charset="-78"/>
              </a:rPr>
              <a:t>روش‌ها و ابزار‌های نوین آموزشی، برای </a:t>
            </a:r>
            <a:r>
              <a:rPr lang="ar-SA" sz="2000" dirty="0">
                <a:solidFill>
                  <a:srgbClr val="FF0000"/>
                </a:solidFill>
                <a:cs typeface="B Nazanin" panose="00000400000000000000" pitchFamily="2" charset="-78"/>
              </a:rPr>
              <a:t>توسعه طیف متنوعی از مهارت‌ها </a:t>
            </a:r>
            <a:r>
              <a:rPr lang="ar-SA" sz="2000" dirty="0">
                <a:cs typeface="B Nazanin" panose="00000400000000000000" pitchFamily="2" charset="-78"/>
              </a:rPr>
              <a:t>و شایستگی‌هایی </a:t>
            </a:r>
            <a:r>
              <a:rPr lang="ar-SA" sz="2000" u="sng" dirty="0">
                <a:cs typeface="B Nazanin" panose="00000400000000000000" pitchFamily="2" charset="-78"/>
              </a:rPr>
              <a:t>عمومی</a:t>
            </a:r>
            <a:r>
              <a:rPr lang="ar-SA" sz="2000" dirty="0">
                <a:cs typeface="B Nazanin" panose="00000400000000000000" pitchFamily="2" charset="-78"/>
              </a:rPr>
              <a:t>، </a:t>
            </a:r>
            <a:r>
              <a:rPr lang="ar-SA" sz="2000" u="sng" dirty="0">
                <a:cs typeface="B Nazanin" panose="00000400000000000000" pitchFamily="2" charset="-78"/>
              </a:rPr>
              <a:t>ابزاری</a:t>
            </a:r>
            <a:r>
              <a:rPr lang="ar-SA" sz="2000" dirty="0">
                <a:cs typeface="B Nazanin" panose="00000400000000000000" pitchFamily="2" charset="-78"/>
              </a:rPr>
              <a:t>، </a:t>
            </a:r>
            <a:r>
              <a:rPr lang="ar-SA" sz="2000" u="sng" dirty="0">
                <a:cs typeface="B Nazanin" panose="00000400000000000000" pitchFamily="2" charset="-78"/>
              </a:rPr>
              <a:t>فنی</a:t>
            </a:r>
            <a:r>
              <a:rPr lang="ar-SA" sz="2000" dirty="0">
                <a:cs typeface="B Nazanin" panose="00000400000000000000" pitchFamily="2" charset="-78"/>
              </a:rPr>
              <a:t>، </a:t>
            </a:r>
            <a:r>
              <a:rPr lang="ar-SA" sz="2000" u="sng" dirty="0">
                <a:cs typeface="B Nazanin" panose="00000400000000000000" pitchFamily="2" charset="-78"/>
              </a:rPr>
              <a:t>سیستمیک</a:t>
            </a:r>
            <a:r>
              <a:rPr lang="ar-SA" sz="2000" dirty="0">
                <a:cs typeface="B Nazanin" panose="00000400000000000000" pitchFamily="2" charset="-78"/>
              </a:rPr>
              <a:t> و </a:t>
            </a:r>
            <a:r>
              <a:rPr lang="ar-SA" sz="2000" u="sng" dirty="0">
                <a:cs typeface="B Nazanin" panose="00000400000000000000" pitchFamily="2" charset="-78"/>
              </a:rPr>
              <a:t>بین‌فردی</a:t>
            </a:r>
            <a:r>
              <a:rPr lang="ar-SA" sz="2000" dirty="0">
                <a:cs typeface="B Nazanin" panose="00000400000000000000" pitchFamily="2" charset="-78"/>
              </a:rPr>
              <a:t> که در حقیقت دارایی‌های شما هستند، انجام خواهیم داد تا در شما هیجان کشف را مشتعل، تشنگی </a:t>
            </a:r>
            <a:r>
              <a:rPr lang="ar-SA" sz="2000" u="sng" dirty="0">
                <a:cs typeface="B Nazanin" panose="00000400000000000000" pitchFamily="2" charset="-78"/>
              </a:rPr>
              <a:t>برای یادگیری مادام العمر </a:t>
            </a:r>
            <a:r>
              <a:rPr lang="ar-SA" sz="2000" dirty="0">
                <a:cs typeface="B Nazanin" panose="00000400000000000000" pitchFamily="2" charset="-78"/>
              </a:rPr>
              <a:t>را ایجاد، و در </a:t>
            </a:r>
            <a:r>
              <a:rPr lang="ar-SA" sz="2000" u="sng" dirty="0">
                <a:cs typeface="B Nazanin" panose="00000400000000000000" pitchFamily="2" charset="-78"/>
              </a:rPr>
              <a:t>رسیدن به تعالی و برتری </a:t>
            </a:r>
            <a:r>
              <a:rPr lang="ar-SA" sz="2000" dirty="0">
                <a:cs typeface="B Nazanin" panose="00000400000000000000" pitchFamily="2" charset="-78"/>
              </a:rPr>
              <a:t>همراهیتان کنیم</a:t>
            </a:r>
            <a:r>
              <a:rPr lang="en-US" sz="2000" dirty="0">
                <a:cs typeface="B Nazanin" panose="00000400000000000000" pitchFamily="2" charset="-78"/>
              </a:rPr>
              <a:t>.</a:t>
            </a:r>
          </a:p>
          <a:p>
            <a:pPr algn="just" rtl="1"/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  <a:p>
            <a:pPr algn="just" rtl="1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5218ED-BF8D-43CD-A100-F123F32BE6DA}"/>
              </a:ext>
            </a:extLst>
          </p:cNvPr>
          <p:cNvSpPr txBox="1"/>
          <p:nvPr/>
        </p:nvSpPr>
        <p:spPr>
          <a:xfrm>
            <a:off x="8307977" y="1078336"/>
            <a:ext cx="307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chemeClr val="accent1"/>
                </a:solidFill>
                <a:cs typeface="B Titr" panose="00000700000000000000" pitchFamily="2" charset="-78"/>
              </a:rPr>
              <a:t>ماموریت</a:t>
            </a:r>
            <a:r>
              <a:rPr lang="fa-IR" sz="4000" b="1" dirty="0">
                <a:solidFill>
                  <a:schemeClr val="accent1"/>
                </a:solidFill>
                <a:cs typeface="B Titr" panose="00000700000000000000" pitchFamily="2" charset="-78"/>
              </a:rPr>
              <a:t> مرکز</a:t>
            </a:r>
            <a:endParaRPr lang="ko-KR" altLang="en-US" sz="5400" b="1" dirty="0">
              <a:solidFill>
                <a:schemeClr val="accent1"/>
              </a:solidFill>
              <a:latin typeface="Arial" pitchFamily="34" charset="0"/>
              <a:cs typeface="B Titr" panose="00000700000000000000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3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6D608E-8D83-4A46-8C3B-6408BEAF0474}"/>
              </a:ext>
            </a:extLst>
          </p:cNvPr>
          <p:cNvSpPr/>
          <p:nvPr/>
        </p:nvSpPr>
        <p:spPr>
          <a:xfrm>
            <a:off x="867744" y="284974"/>
            <a:ext cx="7204194" cy="7383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E4E102-685D-444A-9568-63AE6F79F41F}"/>
              </a:ext>
            </a:extLst>
          </p:cNvPr>
          <p:cNvSpPr/>
          <p:nvPr/>
        </p:nvSpPr>
        <p:spPr>
          <a:xfrm>
            <a:off x="867744" y="1175169"/>
            <a:ext cx="7204194" cy="7383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2024A-49CC-46EC-A37E-DAF4A9C05991}"/>
              </a:ext>
            </a:extLst>
          </p:cNvPr>
          <p:cNvSpPr/>
          <p:nvPr/>
        </p:nvSpPr>
        <p:spPr>
          <a:xfrm>
            <a:off x="867744" y="2065364"/>
            <a:ext cx="7204194" cy="738306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D5F120-41C2-43E4-83B4-974FF56E6938}"/>
              </a:ext>
            </a:extLst>
          </p:cNvPr>
          <p:cNvSpPr/>
          <p:nvPr/>
        </p:nvSpPr>
        <p:spPr>
          <a:xfrm>
            <a:off x="867744" y="2963662"/>
            <a:ext cx="7204194" cy="7383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6667A4-75F2-447F-A66B-FF9E1104EE5B}"/>
              </a:ext>
            </a:extLst>
          </p:cNvPr>
          <p:cNvSpPr/>
          <p:nvPr/>
        </p:nvSpPr>
        <p:spPr>
          <a:xfrm>
            <a:off x="867744" y="3882250"/>
            <a:ext cx="7204194" cy="738305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DDFE9-5FA9-41CC-83C2-6792DB5A1C96}"/>
              </a:ext>
            </a:extLst>
          </p:cNvPr>
          <p:cNvSpPr/>
          <p:nvPr/>
        </p:nvSpPr>
        <p:spPr>
          <a:xfrm>
            <a:off x="867744" y="4780542"/>
            <a:ext cx="7204194" cy="73830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65D010-281E-4A5B-9D7C-9BA26F6D0493}"/>
              </a:ext>
            </a:extLst>
          </p:cNvPr>
          <p:cNvSpPr/>
          <p:nvPr/>
        </p:nvSpPr>
        <p:spPr>
          <a:xfrm>
            <a:off x="867744" y="5682633"/>
            <a:ext cx="7204194" cy="875396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D6A85-E042-41E6-B722-51A2F1158091}"/>
              </a:ext>
            </a:extLst>
          </p:cNvPr>
          <p:cNvSpPr/>
          <p:nvPr/>
        </p:nvSpPr>
        <p:spPr>
          <a:xfrm>
            <a:off x="8892988" y="-2832"/>
            <a:ext cx="32990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0F267-5357-4B7D-9478-6AF065B93A9F}"/>
              </a:ext>
            </a:extLst>
          </p:cNvPr>
          <p:cNvSpPr txBox="1"/>
          <p:nvPr/>
        </p:nvSpPr>
        <p:spPr>
          <a:xfrm>
            <a:off x="9707362" y="965353"/>
            <a:ext cx="3067418" cy="83099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fa-IR" sz="5400" b="1" dirty="0">
                <a:solidFill>
                  <a:schemeClr val="bg1"/>
                </a:solidFill>
                <a:cs typeface="B Titr" panose="00000700000000000000" pitchFamily="2" charset="-78"/>
              </a:rPr>
              <a:t>ارزش‌ها</a:t>
            </a:r>
            <a:endParaRPr lang="ko-KR" altLang="en-US" sz="3200" dirty="0">
              <a:solidFill>
                <a:schemeClr val="bg1"/>
              </a:solidFill>
              <a:latin typeface="+mj-lt"/>
              <a:cs typeface="B Titr" panose="00000700000000000000" pitchFamily="2" charset="-78"/>
            </a:endParaRPr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51E039E2-B070-4BA0-A02C-E0011317E28C}"/>
              </a:ext>
            </a:extLst>
          </p:cNvPr>
          <p:cNvSpPr/>
          <p:nvPr/>
        </p:nvSpPr>
        <p:spPr>
          <a:xfrm flipH="1">
            <a:off x="11241071" y="5926457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6D6716-2F13-4144-B169-119B0B414305}"/>
              </a:ext>
            </a:extLst>
          </p:cNvPr>
          <p:cNvSpPr txBox="1"/>
          <p:nvPr/>
        </p:nvSpPr>
        <p:spPr>
          <a:xfrm>
            <a:off x="810051" y="495153"/>
            <a:ext cx="6389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تکیه بر ارزشهای اخلاقی اسلامی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D38910-8E16-49DA-974B-B972EE936FF9}"/>
              </a:ext>
            </a:extLst>
          </p:cNvPr>
          <p:cNvSpPr/>
          <p:nvPr/>
        </p:nvSpPr>
        <p:spPr>
          <a:xfrm>
            <a:off x="7418313" y="430315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490EF2-962E-4DD2-910F-0B8DB230D255}"/>
              </a:ext>
            </a:extLst>
          </p:cNvPr>
          <p:cNvSpPr/>
          <p:nvPr/>
        </p:nvSpPr>
        <p:spPr>
          <a:xfrm>
            <a:off x="7418313" y="1313978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06AF15-4A33-4AE3-BF86-3927235A2B2E}"/>
              </a:ext>
            </a:extLst>
          </p:cNvPr>
          <p:cNvSpPr txBox="1"/>
          <p:nvPr/>
        </p:nvSpPr>
        <p:spPr>
          <a:xfrm>
            <a:off x="832518" y="1377291"/>
            <a:ext cx="6389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کشف نیازهای درحال تغییر جامعه و برنامه‌ریزی بر اساس آن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6D3038-1CD4-4A98-9FDE-5BD41B446906}"/>
              </a:ext>
            </a:extLst>
          </p:cNvPr>
          <p:cNvSpPr txBox="1"/>
          <p:nvPr/>
        </p:nvSpPr>
        <p:spPr>
          <a:xfrm>
            <a:off x="844132" y="2215535"/>
            <a:ext cx="6389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ترویج نوآوری و خلاقیت، استقبال از ایده‌های جدید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584510-FA0B-4066-A2BD-FA4DC5ED225C}"/>
              </a:ext>
            </a:extLst>
          </p:cNvPr>
          <p:cNvSpPr txBox="1"/>
          <p:nvPr/>
        </p:nvSpPr>
        <p:spPr>
          <a:xfrm>
            <a:off x="832518" y="3083754"/>
            <a:ext cx="6389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تحریک انگیزه مخاطبان برای یادگیری مادام العمر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86F723-21DE-4527-A6E6-4434F2AD14ED}"/>
              </a:ext>
            </a:extLst>
          </p:cNvPr>
          <p:cNvSpPr txBox="1"/>
          <p:nvPr/>
        </p:nvSpPr>
        <p:spPr>
          <a:xfrm>
            <a:off x="333218" y="4020569"/>
            <a:ext cx="6923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حفظ کرامت و منزلت انسان‌ها با احترام به خود و دیگران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7473C5-8283-4133-8654-F0750CB4B276}"/>
              </a:ext>
            </a:extLst>
          </p:cNvPr>
          <p:cNvSpPr txBox="1"/>
          <p:nvPr/>
        </p:nvSpPr>
        <p:spPr>
          <a:xfrm>
            <a:off x="844132" y="5727032"/>
            <a:ext cx="63893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ارزیابی اثر بخشی آموزش‌ها از ابتدا تا انتهای راه برای رسیدن به تعالی، ارزش و بهبود مستمرکیفیت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DD4C22-C6F0-40FC-9E8F-768E6E9EF02E}"/>
              </a:ext>
            </a:extLst>
          </p:cNvPr>
          <p:cNvSpPr/>
          <p:nvPr/>
        </p:nvSpPr>
        <p:spPr>
          <a:xfrm>
            <a:off x="7424120" y="2195969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103684B-A763-4D8F-9FE1-A6899D9DF9F9}"/>
              </a:ext>
            </a:extLst>
          </p:cNvPr>
          <p:cNvSpPr/>
          <p:nvPr/>
        </p:nvSpPr>
        <p:spPr>
          <a:xfrm>
            <a:off x="7418313" y="3088011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494269-3112-40AE-96FD-D52B78464B49}"/>
              </a:ext>
            </a:extLst>
          </p:cNvPr>
          <p:cNvSpPr txBox="1"/>
          <p:nvPr/>
        </p:nvSpPr>
        <p:spPr>
          <a:xfrm>
            <a:off x="309606" y="4851601"/>
            <a:ext cx="6923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کوشش برای حفظ بالاترین استانداردهای آموزشی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48412DC-699F-45A5-9CFD-F78F7785F9AC}"/>
              </a:ext>
            </a:extLst>
          </p:cNvPr>
          <p:cNvSpPr/>
          <p:nvPr/>
        </p:nvSpPr>
        <p:spPr>
          <a:xfrm>
            <a:off x="7413899" y="3994877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943294C-C1CB-4358-B4B8-5B7380BE9CCE}"/>
              </a:ext>
            </a:extLst>
          </p:cNvPr>
          <p:cNvSpPr/>
          <p:nvPr/>
        </p:nvSpPr>
        <p:spPr>
          <a:xfrm>
            <a:off x="7413899" y="4947789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15C4279-7408-4EBD-8AF5-50B3EECE7A8A}"/>
              </a:ext>
            </a:extLst>
          </p:cNvPr>
          <p:cNvSpPr/>
          <p:nvPr/>
        </p:nvSpPr>
        <p:spPr>
          <a:xfrm>
            <a:off x="7424120" y="5873206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6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D85A4B8-F1A8-4922-9519-224BE07CE9A9}"/>
              </a:ext>
            </a:extLst>
          </p:cNvPr>
          <p:cNvSpPr/>
          <p:nvPr/>
        </p:nvSpPr>
        <p:spPr>
          <a:xfrm>
            <a:off x="0" y="-3950"/>
            <a:ext cx="12196786" cy="343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39B8BBF-85B0-4711-941C-6D885B9C472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"/>
          <a:stretch/>
        </p:blipFill>
        <p:spPr>
          <a:xfrm>
            <a:off x="10149091" y="1723696"/>
            <a:ext cx="1620702" cy="2103120"/>
          </a:xfrm>
        </p:spPr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215BE15A-23F4-4AA1-8733-E990758DBF08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/>
          <a:stretch/>
        </p:blipFill>
        <p:spPr>
          <a:xfrm>
            <a:off x="7795048" y="1723696"/>
            <a:ext cx="1620703" cy="2103120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6737B62-4A79-425F-B295-D2A7437A96E9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06" y="1734601"/>
            <a:ext cx="1620702" cy="2103120"/>
          </a:xfrm>
        </p:spPr>
      </p:pic>
      <p:sp>
        <p:nvSpPr>
          <p:cNvPr id="8" name="제목 7">
            <a:extLst>
              <a:ext uri="{FF2B5EF4-FFF2-40B4-BE49-F238E27FC236}">
                <a16:creationId xmlns:a16="http://schemas.microsoft.com/office/drawing/2014/main" id="{3EF0D236-2FD3-4CCF-AE6E-97342B28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>
                <a:solidFill>
                  <a:srgbClr val="C00000"/>
                </a:solidFill>
                <a:cs typeface="B Titr" panose="00000700000000000000" pitchFamily="2" charset="-78"/>
              </a:rPr>
              <a:t>مدیران پیشین مرکز</a:t>
            </a:r>
            <a:endParaRPr lang="ko-KR" alt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3770" y="914285"/>
            <a:ext cx="9264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cs typeface="B Nazanin" panose="00000400000000000000" pitchFamily="2" charset="-78"/>
              </a:rPr>
              <a:t>از زمان شروع فعالیت تا کنون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98188" y="4268483"/>
            <a:ext cx="2798617" cy="1079742"/>
            <a:chOff x="3704694" y="3327771"/>
            <a:chExt cx="1813199" cy="809807"/>
          </a:xfrm>
        </p:grpSpPr>
        <p:sp>
          <p:nvSpPr>
            <p:cNvPr id="1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kumimoji="0" lang="ar-SA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imes New Roman"/>
                  <a:cs typeface="B Titr"/>
                </a:rPr>
                <a:t>دکتر محمد حسین هاشمی نژاد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 Placeholder 18"/>
            <p:cNvSpPr txBox="1">
              <a:spLocks/>
            </p:cNvSpPr>
            <p:nvPr/>
          </p:nvSpPr>
          <p:spPr>
            <a:xfrm>
              <a:off x="3779911" y="360255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sz="1600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سالهای 95 تا 97</a:t>
              </a:r>
              <a:endParaRPr 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04694" y="3860579"/>
              <a:ext cx="18131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0" i="0" dirty="0">
                  <a:effectLst/>
                  <a:latin typeface="BYekan"/>
                  <a:cs typeface="B Nazanin" panose="00000400000000000000" pitchFamily="2" charset="-78"/>
                </a:rPr>
                <a:t>استادیار مهندسی کامپیوتر - نرم افزار</a:t>
              </a:r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88853" y="4278426"/>
            <a:ext cx="2445128" cy="1079742"/>
            <a:chOff x="3779911" y="3327771"/>
            <a:chExt cx="1584177" cy="809807"/>
          </a:xfrm>
        </p:grpSpPr>
        <p:sp>
          <p:nvSpPr>
            <p:cNvPr id="2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kumimoji="0" lang="ar-SA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imes New Roman"/>
                  <a:cs typeface="B Titr"/>
                </a:rPr>
                <a:t>دکتر داریوش بهمردی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sz="1600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سالهای 98 تا 1401</a:t>
              </a:r>
              <a:endParaRPr 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79911" y="3860579"/>
              <a:ext cx="15841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i="0" dirty="0">
                  <a:effectLst/>
                  <a:latin typeface="Tahoma" panose="020B0604030504040204" pitchFamily="34" charset="0"/>
                  <a:cs typeface="B Nazanin" panose="00000400000000000000" pitchFamily="2" charset="-78"/>
                </a:rPr>
                <a:t>استاد ریاضی</a:t>
              </a:r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85304" y="4286716"/>
            <a:ext cx="2445128" cy="1079742"/>
            <a:chOff x="3779911" y="3327771"/>
            <a:chExt cx="1584177" cy="809807"/>
          </a:xfrm>
        </p:grpSpPr>
        <p:sp>
          <p:nvSpPr>
            <p:cNvPr id="2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kumimoji="0" lang="ar-SA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imes New Roman"/>
                  <a:cs typeface="B Titr"/>
                </a:rPr>
                <a:t>دکتر غلامرضا نصیری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sz="1600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از 1401 تا 1402</a:t>
              </a:r>
              <a:endParaRPr 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79911" y="3860579"/>
              <a:ext cx="15841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0" i="0" dirty="0">
                  <a:effectLst/>
                  <a:latin typeface="BYekan"/>
                  <a:cs typeface="B Nazanin" panose="00000400000000000000" pitchFamily="2" charset="-78"/>
                </a:rPr>
                <a:t>استادیار مهندسی صنایع</a:t>
              </a:r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FEEBFB7-B911-4E12-8D4A-47AD4A93AE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r="4170"/>
          <a:stretch/>
        </p:blipFill>
        <p:spPr>
          <a:xfrm>
            <a:off x="3267025" y="1736454"/>
            <a:ext cx="1620702" cy="210312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4FD27DA-403E-4430-87C1-BA94A993EDB5}"/>
              </a:ext>
            </a:extLst>
          </p:cNvPr>
          <p:cNvGrpSpPr/>
          <p:nvPr/>
        </p:nvGrpSpPr>
        <p:grpSpPr>
          <a:xfrm>
            <a:off x="9566840" y="4285531"/>
            <a:ext cx="2445128" cy="1079742"/>
            <a:chOff x="3779911" y="3327771"/>
            <a:chExt cx="1584177" cy="809807"/>
          </a:xfrm>
        </p:grpSpPr>
        <p:sp>
          <p:nvSpPr>
            <p:cNvPr id="37" name="Text Placeholder 17">
              <a:extLst>
                <a:ext uri="{FF2B5EF4-FFF2-40B4-BE49-F238E27FC236}">
                  <a16:creationId xmlns:a16="http://schemas.microsoft.com/office/drawing/2014/main" id="{15353A60-176F-4B9A-B26A-8CEC697D94BC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kumimoji="0" lang="ar-SA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imes New Roman"/>
                  <a:cs typeface="B Titr"/>
                </a:rPr>
                <a:t>دکتر</a:t>
              </a:r>
              <a:r>
                <a:rPr kumimoji="0" lang="fa-I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imes New Roman"/>
                  <a:cs typeface="B Titr"/>
                </a:rPr>
                <a:t>سیده</a:t>
              </a:r>
              <a:r>
                <a:rPr kumimoji="0" lang="ar-SA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imes New Roman"/>
                  <a:cs typeface="B Titr"/>
                </a:rPr>
                <a:t> </a:t>
              </a:r>
              <a:r>
                <a:rPr kumimoji="0" lang="fa-I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imes New Roman"/>
                  <a:cs typeface="B Titr"/>
                </a:rPr>
                <a:t>زهرا موسوی </a:t>
              </a:r>
              <a:r>
                <a:rPr kumimoji="0" lang="ar-SA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imes New Roman"/>
                  <a:cs typeface="B Titr"/>
                </a:rPr>
                <a:t>نژاد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 Placeholder 18">
              <a:extLst>
                <a:ext uri="{FF2B5EF4-FFF2-40B4-BE49-F238E27FC236}">
                  <a16:creationId xmlns:a16="http://schemas.microsoft.com/office/drawing/2014/main" id="{53A8E99F-7DAB-4DA6-BA8D-615926677331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60255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sz="1800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سالهای 91 تا 95</a:t>
              </a:r>
              <a:endParaRPr lang="en-US" sz="1800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CCF0E9F-ACB7-4C6A-9FEB-19C4FF06A973}"/>
                </a:ext>
              </a:extLst>
            </p:cNvPr>
            <p:cNvSpPr txBox="1"/>
            <p:nvPr/>
          </p:nvSpPr>
          <p:spPr>
            <a:xfrm>
              <a:off x="3779911" y="3860579"/>
              <a:ext cx="15841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0" i="0" dirty="0">
                  <a:effectLst/>
                  <a:latin typeface="BYekan"/>
                  <a:cs typeface="B Nazanin" panose="00000400000000000000" pitchFamily="2" charset="-78"/>
                </a:rPr>
                <a:t>دانشیار بیوشیمی</a:t>
              </a:r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BC281-9956-499A-88F0-07463727F584}"/>
              </a:ext>
            </a:extLst>
          </p:cNvPr>
          <p:cNvSpPr/>
          <p:nvPr/>
        </p:nvSpPr>
        <p:spPr>
          <a:xfrm>
            <a:off x="0" y="0"/>
            <a:ext cx="45987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909BDA-D43E-4927-8599-0DF94F2EC745}"/>
              </a:ext>
            </a:extLst>
          </p:cNvPr>
          <p:cNvSpPr/>
          <p:nvPr/>
        </p:nvSpPr>
        <p:spPr>
          <a:xfrm>
            <a:off x="-4786" y="6518503"/>
            <a:ext cx="12196786" cy="3394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4B644-E81D-775C-A68A-0813914A09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r="4701"/>
          <a:stretch/>
        </p:blipFill>
        <p:spPr>
          <a:xfrm>
            <a:off x="1086706" y="1736454"/>
            <a:ext cx="1620702" cy="21031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93BEC89-6466-FABD-FC1B-7AD1EE8B5210}"/>
              </a:ext>
            </a:extLst>
          </p:cNvPr>
          <p:cNvGrpSpPr/>
          <p:nvPr/>
        </p:nvGrpSpPr>
        <p:grpSpPr>
          <a:xfrm>
            <a:off x="681755" y="4291602"/>
            <a:ext cx="2445128" cy="1079742"/>
            <a:chOff x="3779911" y="3327771"/>
            <a:chExt cx="1584177" cy="809807"/>
          </a:xfrm>
        </p:grpSpPr>
        <p:sp>
          <p:nvSpPr>
            <p:cNvPr id="4" name="Text Placeholder 17">
              <a:extLst>
                <a:ext uri="{FF2B5EF4-FFF2-40B4-BE49-F238E27FC236}">
                  <a16:creationId xmlns:a16="http://schemas.microsoft.com/office/drawing/2014/main" id="{7F4C4725-65F9-C7F1-9C12-4C955F79D5B6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sz="16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B nazanin" panose="00000400000000000000" pitchFamily="2" charset="-78"/>
                  <a:cs typeface="B Titr" panose="00000700000000000000" pitchFamily="2" charset="-78"/>
                </a:rPr>
                <a:t>خانم دکتر زینب زارع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5" name="Text Placeholder 18">
              <a:extLst>
                <a:ext uri="{FF2B5EF4-FFF2-40B4-BE49-F238E27FC236}">
                  <a16:creationId xmlns:a16="http://schemas.microsoft.com/office/drawing/2014/main" id="{9182C557-23D0-1C48-F4E1-C4F374935634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sz="1600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تا آبان 1402</a:t>
              </a:r>
              <a:r>
                <a:rPr lang="en-US" sz="1600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 </a:t>
              </a:r>
              <a:r>
                <a:rPr lang="fa-IR" sz="1600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از مرداد 1402</a:t>
              </a:r>
              <a:endParaRPr 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A6521C-BBA0-CF5C-1533-34BA044A977A}"/>
                </a:ext>
              </a:extLst>
            </p:cNvPr>
            <p:cNvSpPr txBox="1"/>
            <p:nvPr/>
          </p:nvSpPr>
          <p:spPr>
            <a:xfrm>
              <a:off x="3779911" y="3860579"/>
              <a:ext cx="15841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0" i="0" dirty="0">
                  <a:effectLst/>
                  <a:latin typeface="BYekan"/>
                  <a:cs typeface="B Nazanin" panose="00000400000000000000" pitchFamily="2" charset="-78"/>
                </a:rPr>
                <a:t> </a:t>
              </a:r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41621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Double-Exposure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Double-Exposure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ection Break Slide Mast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8182</TotalTime>
  <Words>2614</Words>
  <Application>Microsoft Office PowerPoint</Application>
  <PresentationFormat>Widescreen</PresentationFormat>
  <Paragraphs>365</Paragraphs>
  <Slides>50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50</vt:i4>
      </vt:variant>
    </vt:vector>
  </HeadingPairs>
  <TitlesOfParts>
    <vt:vector size="71" baseType="lpstr">
      <vt:lpstr>Arial</vt:lpstr>
      <vt:lpstr>B Nazanin</vt:lpstr>
      <vt:lpstr>Bell MT</vt:lpstr>
      <vt:lpstr>BYekan</vt:lpstr>
      <vt:lpstr>Calibri</vt:lpstr>
      <vt:lpstr>Calibri Light</vt:lpstr>
      <vt:lpstr>Georgia</vt:lpstr>
      <vt:lpstr>Georgia Pro Light</vt:lpstr>
      <vt:lpstr>IranNastaliq</vt:lpstr>
      <vt:lpstr>Tahoma</vt:lpstr>
      <vt:lpstr>Times New Roman</vt:lpstr>
      <vt:lpstr>Trebuchet MS</vt:lpstr>
      <vt:lpstr>Wide Latin</vt:lpstr>
      <vt:lpstr>Wingdings</vt:lpstr>
      <vt:lpstr>Wingdings 3</vt:lpstr>
      <vt:lpstr>Cover and End Slide Master</vt:lpstr>
      <vt:lpstr>Contents Slide Master</vt:lpstr>
      <vt:lpstr>Section Break Slide Master</vt:lpstr>
      <vt:lpstr>Office Theme</vt:lpstr>
      <vt:lpstr>1_Section Break Slide Master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مدیران پیشین مرکز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اداره آموزش‌های آزاد</vt:lpstr>
      <vt:lpstr> اهم فعالیت های اداره آموزش‌های آزاد در سال 1403</vt:lpstr>
      <vt:lpstr> اهم فعالیت های اداره آموزش‌های آزاد در سال 1403</vt:lpstr>
      <vt:lpstr> اهم فعالیت های اداره آموزش‌های آزاد در سال 1403</vt:lpstr>
      <vt:lpstr> اهم فعالیت های اداره آموزش‌های آزاد در سال 1403</vt:lpstr>
      <vt:lpstr> اهم فعالیت های اداره آموزش‌های آزاد در سال 1403</vt:lpstr>
      <vt:lpstr> اهم فعالیت های اداره آموزش‌های آزاد در سال 1403</vt:lpstr>
      <vt:lpstr> اهم فعالیت های اداره آموزش‌های آزاد در سال 1403</vt:lpstr>
      <vt:lpstr> اهم فعالیت های اداره آموزش‌های آزاد در سال 1403</vt:lpstr>
      <vt:lpstr> اهم فعالیت های اداره آموزش‌های آزاد در سال 1403</vt:lpstr>
      <vt:lpstr> اهم فعالیت های اداره آموزش‌های آزاد در سال 1403</vt:lpstr>
      <vt:lpstr> اهم فعالیت های اداره آموزش‌های آزاد در سال 1403</vt:lpstr>
      <vt:lpstr> اهم فعالیت های اداره آموزش‌های آزاد در سال 1403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ریحانه ماله‌میر</cp:lastModifiedBy>
  <cp:revision>316</cp:revision>
  <dcterms:created xsi:type="dcterms:W3CDTF">2018-04-24T17:14:44Z</dcterms:created>
  <dcterms:modified xsi:type="dcterms:W3CDTF">2025-03-16T07:50:12Z</dcterms:modified>
</cp:coreProperties>
</file>